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4" r:id="rId2"/>
  </p:sldMasterIdLst>
  <p:notesMasterIdLst>
    <p:notesMasterId r:id="rId22"/>
  </p:notesMasterIdLst>
  <p:handoutMasterIdLst>
    <p:handoutMasterId r:id="rId23"/>
  </p:handoutMasterIdLst>
  <p:sldIdLst>
    <p:sldId id="272" r:id="rId3"/>
    <p:sldId id="327" r:id="rId4"/>
    <p:sldId id="274" r:id="rId5"/>
    <p:sldId id="342" r:id="rId6"/>
    <p:sldId id="302" r:id="rId7"/>
    <p:sldId id="334" r:id="rId8"/>
    <p:sldId id="343" r:id="rId9"/>
    <p:sldId id="344" r:id="rId10"/>
    <p:sldId id="345" r:id="rId11"/>
    <p:sldId id="346" r:id="rId12"/>
    <p:sldId id="347" r:id="rId13"/>
    <p:sldId id="348" r:id="rId14"/>
    <p:sldId id="303" r:id="rId15"/>
    <p:sldId id="350" r:id="rId16"/>
    <p:sldId id="349" r:id="rId17"/>
    <p:sldId id="335" r:id="rId18"/>
    <p:sldId id="351" r:id="rId19"/>
    <p:sldId id="304" r:id="rId20"/>
    <p:sldId id="279" r:id="rId21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699"/>
    <a:srgbClr val="FFCC66"/>
    <a:srgbClr val="990000"/>
    <a:srgbClr val="FF0000"/>
    <a:srgbClr val="FF6600"/>
    <a:srgbClr val="F1EB73"/>
    <a:srgbClr val="FF9900"/>
    <a:srgbClr val="FF3300"/>
    <a:srgbClr val="FFFF99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2924" autoAdjust="0"/>
  </p:normalViewPr>
  <p:slideViewPr>
    <p:cSldViewPr snapToGrid="0">
      <p:cViewPr varScale="1">
        <p:scale>
          <a:sx n="96" d="100"/>
          <a:sy n="96" d="100"/>
        </p:scale>
        <p:origin x="90" y="12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64" d="100"/>
          <a:sy n="64" d="100"/>
        </p:scale>
        <p:origin x="3086" y="6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03E955-406D-4EE3-A35E-8D09DA0E060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1304833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r>
              <a:rPr lang="en-US" smtClean="0"/>
              <a:t>November 9, 2017</a:t>
            </a:r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93B0CF2-7F87-4E02-A248-870047730F9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498132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3B0CF2-7F87-4E02-A248-870047730F99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513388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3B0CF2-7F87-4E02-A248-870047730F99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18125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3B0CF2-7F87-4E02-A248-870047730F99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63737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3B0CF2-7F87-4E02-A248-870047730F99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141665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3B0CF2-7F87-4E02-A248-870047730F99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470030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3B0CF2-7F87-4E02-A248-870047730F99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086204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3B0CF2-7F87-4E02-A248-870047730F99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42672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3B0CF2-7F87-4E02-A248-870047730F99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33366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3B0CF2-7F87-4E02-A248-870047730F99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07318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3B0CF2-7F87-4E02-A248-870047730F99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21865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 lIns="88139" tIns="44070" rIns="88139" bIns="44070">
            <a:norm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087444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3B0CF2-7F87-4E02-A248-870047730F99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57433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3B0CF2-7F87-4E02-A248-870047730F99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13995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3B0CF2-7F87-4E02-A248-870047730F99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27624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3B0CF2-7F87-4E02-A248-870047730F99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83520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3B0CF2-7F87-4E02-A248-870047730F99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740941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3B0CF2-7F87-4E02-A248-870047730F99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39020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A1D30-C0A0-4124-A783-34D9F15FA0FE}" type="datetime1">
              <a:rPr lang="en-US" smtClean="0"/>
              <a:t>7/5/2021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>
            <a:off x="0" y="6208894"/>
            <a:ext cx="12192000" cy="649106"/>
            <a:chOff x="0" y="6208894"/>
            <a:chExt cx="12192000" cy="649106"/>
          </a:xfrm>
        </p:grpSpPr>
        <p:sp>
          <p:nvSpPr>
            <p:cNvPr id="2" name="Rectangle 1"/>
            <p:cNvSpPr/>
            <p:nvPr/>
          </p:nvSpPr>
          <p:spPr>
            <a:xfrm>
              <a:off x="3048" y="6220178"/>
              <a:ext cx="12188952" cy="637822"/>
            </a:xfrm>
            <a:prstGeom prst="rect">
              <a:avLst/>
            </a:prstGeom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0" y="6208894"/>
              <a:ext cx="12192000" cy="0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1" name="Straight Connector 10"/>
          <p:cNvCxnSpPr/>
          <p:nvPr userDrawn="1"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0820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D5871-AB0F-4B3D-8861-97E78CB7B47E}" type="datetime1">
              <a:rPr lang="en-US" smtClean="0"/>
              <a:t>7/5/2021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877777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18406-4C3F-4F3E-80BD-A22568EA37EB}" type="datetime1">
              <a:rPr lang="en-US" smtClean="0"/>
              <a:t>7/5/2021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369754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28077-7188-48C5-8679-2287FAC952E9}" type="datetime1">
              <a:rPr lang="en-US" smtClean="0"/>
              <a:t>7/5/2021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481682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CB740-6776-4EE9-99FD-96D592FA5A23}" type="datetime1">
              <a:rPr lang="en-US" smtClean="0"/>
              <a:t>7/5/2021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53193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6BD99-6FFD-46C5-B5E2-43A34BDA2566}" type="datetime1">
              <a:rPr lang="en-US" smtClean="0"/>
              <a:t>7/5/2021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09018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2678E-214C-4CF8-97C7-95015FB02960}" type="datetime1">
              <a:rPr lang="en-US" smtClean="0"/>
              <a:t>7/5/2021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250188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660E0-FA77-4473-A859-74127B089143}" type="datetime1">
              <a:rPr lang="en-US" smtClean="0"/>
              <a:t>7/5/2021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071814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8D7B8-9F07-4899-827D-5F3CFDDEB574}" type="datetime1">
              <a:rPr lang="en-US" smtClean="0"/>
              <a:t>7/5/2021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882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97C5C-1CD1-417D-A89C-14747F5222C7}" type="datetime1">
              <a:rPr lang="en-US" smtClean="0"/>
              <a:t>7/5/2021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991926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9EFBB-CFA1-4AA8-9123-F0B52DBD84FE}" type="datetime1">
              <a:rPr lang="en-US" smtClean="0"/>
              <a:t>7/5/2021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519624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-29028" y="-7144"/>
            <a:ext cx="12240731" cy="6879658"/>
            <a:chOff x="0" y="-21658"/>
            <a:chExt cx="12240731" cy="6879658"/>
          </a:xfrm>
        </p:grpSpPr>
        <p:sp>
          <p:nvSpPr>
            <p:cNvPr id="26" name="Rectangle 25"/>
            <p:cNvSpPr/>
            <p:nvPr/>
          </p:nvSpPr>
          <p:spPr>
            <a:xfrm>
              <a:off x="31633" y="0"/>
              <a:ext cx="12188952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27" name="Group 26"/>
            <p:cNvGrpSpPr/>
            <p:nvPr/>
          </p:nvGrpSpPr>
          <p:grpSpPr>
            <a:xfrm>
              <a:off x="0" y="-21658"/>
              <a:ext cx="12240731" cy="1041400"/>
              <a:chOff x="-25356" y="-7144"/>
              <a:chExt cx="12240731" cy="1041400"/>
            </a:xfrm>
          </p:grpSpPr>
          <p:sp>
            <p:nvSpPr>
              <p:cNvPr id="28" name="Freeform 27"/>
              <p:cNvSpPr>
                <a:spLocks/>
              </p:cNvSpPr>
              <p:nvPr/>
            </p:nvSpPr>
            <p:spPr bwMode="auto">
              <a:xfrm>
                <a:off x="-12700" y="-7144"/>
                <a:ext cx="12217400" cy="1041400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6" y="2"/>
                  </a:cxn>
                  <a:cxn ang="0">
                    <a:pos x="2542" y="0"/>
                  </a:cxn>
                  <a:cxn ang="0">
                    <a:pos x="4374" y="367"/>
                  </a:cxn>
                  <a:cxn ang="0">
                    <a:pos x="5766" y="55"/>
                  </a:cxn>
                  <a:cxn ang="0">
                    <a:pos x="5772" y="213"/>
                  </a:cxn>
                  <a:cxn ang="0">
                    <a:pos x="4302" y="439"/>
                  </a:cxn>
                  <a:cxn ang="0">
                    <a:pos x="1488" y="201"/>
                  </a:cxn>
                  <a:cxn ang="0">
                    <a:pos x="0" y="656"/>
                  </a:cxn>
                  <a:cxn ang="0">
                    <a:pos x="6" y="2"/>
                  </a:cxn>
                </a:cxnLst>
                <a:rect l="0" t="0" r="0" b="0"/>
                <a:pathLst>
                  <a:path w="5772" h="656">
                    <a:moveTo>
                      <a:pt x="6" y="2"/>
                    </a:moveTo>
                    <a:lnTo>
                      <a:pt x="2542" y="0"/>
                    </a:lnTo>
                    <a:cubicBezTo>
                      <a:pt x="2746" y="101"/>
                      <a:pt x="3828" y="367"/>
                      <a:pt x="4374" y="367"/>
                    </a:cubicBezTo>
                    <a:cubicBezTo>
                      <a:pt x="4920" y="367"/>
                      <a:pt x="5526" y="152"/>
                      <a:pt x="5766" y="55"/>
                    </a:cubicBezTo>
                    <a:lnTo>
                      <a:pt x="5772" y="213"/>
                    </a:lnTo>
                    <a:cubicBezTo>
                      <a:pt x="5670" y="257"/>
                      <a:pt x="5016" y="441"/>
                      <a:pt x="4302" y="439"/>
                    </a:cubicBezTo>
                    <a:cubicBezTo>
                      <a:pt x="3588" y="437"/>
                      <a:pt x="2205" y="165"/>
                      <a:pt x="1488" y="201"/>
                    </a:cubicBezTo>
                    <a:cubicBezTo>
                      <a:pt x="750" y="209"/>
                      <a:pt x="270" y="482"/>
                      <a:pt x="0" y="656"/>
                    </a:cubicBezTo>
                    <a:lnTo>
                      <a:pt x="6" y="2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shade val="50000"/>
                      <a:alpha val="45000"/>
                      <a:satMod val="120000"/>
                    </a:schemeClr>
                  </a:gs>
                  <a:gs pos="100000">
                    <a:schemeClr val="accent3">
                      <a:shade val="80000"/>
                      <a:alpha val="55000"/>
                      <a:satMod val="155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marL="0" algn="l" rtl="0" eaLnBrk="1" latinLnBrk="0" hangingPunct="1"/>
                <a:endParaRPr kumimoji="0" lang="en-US" sz="1800" dirty="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9" name="Freeform 28"/>
              <p:cNvSpPr>
                <a:spLocks/>
              </p:cNvSpPr>
              <p:nvPr/>
            </p:nvSpPr>
            <p:spPr bwMode="auto">
              <a:xfrm>
                <a:off x="5842000" y="-7144"/>
                <a:ext cx="6350000" cy="638175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0"/>
                  </a:cxn>
                  <a:cxn ang="0">
                    <a:pos x="1668" y="564"/>
                  </a:cxn>
                  <a:cxn ang="0">
                    <a:pos x="3000" y="186"/>
                  </a:cxn>
                  <a:cxn ang="0">
                    <a:pos x="3000" y="6"/>
                  </a:cxn>
                  <a:cxn ang="0">
                    <a:pos x="0" y="0"/>
                  </a:cxn>
                </a:cxnLst>
                <a:rect l="0" t="0" r="0" b="0"/>
                <a:pathLst>
                  <a:path w="3000" h="595">
                    <a:moveTo>
                      <a:pt x="0" y="0"/>
                    </a:moveTo>
                    <a:cubicBezTo>
                      <a:pt x="174" y="102"/>
                      <a:pt x="1168" y="533"/>
                      <a:pt x="1668" y="564"/>
                    </a:cubicBezTo>
                    <a:cubicBezTo>
                      <a:pt x="2168" y="595"/>
                      <a:pt x="2778" y="279"/>
                      <a:pt x="3000" y="186"/>
                    </a:cubicBezTo>
                    <a:lnTo>
                      <a:pt x="3000" y="6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3">
                      <a:shade val="50000"/>
                      <a:alpha val="30000"/>
                      <a:satMod val="130000"/>
                    </a:schemeClr>
                  </a:gs>
                  <a:gs pos="80000">
                    <a:schemeClr val="accent2">
                      <a:shade val="75000"/>
                      <a:alpha val="45000"/>
                      <a:satMod val="140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marL="0" algn="l" rtl="0" eaLnBrk="1" latinLnBrk="0" hangingPunct="1"/>
                <a:endParaRPr kumimoji="0" lang="en-US" sz="1800" dirty="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grpSp>
            <p:nvGrpSpPr>
              <p:cNvPr id="31" name="Group 30"/>
              <p:cNvGrpSpPr/>
              <p:nvPr/>
            </p:nvGrpSpPr>
            <p:grpSpPr>
              <a:xfrm>
                <a:off x="-25356" y="202408"/>
                <a:ext cx="12240731" cy="649224"/>
                <a:chOff x="-19045" y="216550"/>
                <a:chExt cx="9180548" cy="649224"/>
              </a:xfrm>
            </p:grpSpPr>
            <p:sp>
              <p:nvSpPr>
                <p:cNvPr id="32" name="Freeform 31"/>
                <p:cNvSpPr>
                  <a:spLocks/>
                </p:cNvSpPr>
                <p:nvPr/>
              </p:nvSpPr>
              <p:spPr bwMode="auto">
                <a:xfrm rot="21435692">
                  <a:off x="-19045" y="216550"/>
                  <a:ext cx="9163050" cy="649224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966"/>
                    </a:cxn>
                    <a:cxn ang="0">
                      <a:pos x="1608" y="282"/>
                    </a:cxn>
                    <a:cxn ang="0">
                      <a:pos x="4110" y="1008"/>
                    </a:cxn>
                    <a:cxn ang="0">
                      <a:pos x="5772" y="0"/>
                    </a:cxn>
                  </a:cxnLst>
                  <a:rect l="0" t="0" r="0" b="0"/>
                  <a:pathLst>
                    <a:path w="5772" h="1055">
                      <a:moveTo>
                        <a:pt x="0" y="966"/>
                      </a:moveTo>
                      <a:cubicBezTo>
                        <a:pt x="282" y="738"/>
                        <a:pt x="923" y="275"/>
                        <a:pt x="1608" y="282"/>
                      </a:cubicBezTo>
                      <a:cubicBezTo>
                        <a:pt x="2293" y="289"/>
                        <a:pt x="3416" y="1055"/>
                        <a:pt x="4110" y="1008"/>
                      </a:cubicBezTo>
                      <a:cubicBezTo>
                        <a:pt x="4804" y="961"/>
                        <a:pt x="5426" y="210"/>
                        <a:pt x="5772" y="0"/>
                      </a:cubicBezTo>
                    </a:path>
                  </a:pathLst>
                </a:custGeom>
                <a:noFill/>
                <a:ln w="10795" cap="flat" cmpd="sng" algn="ctr">
                  <a:gradFill>
                    <a:gsLst>
                      <a:gs pos="74000">
                        <a:schemeClr val="accent3">
                          <a:shade val="75000"/>
                        </a:schemeClr>
                      </a:gs>
                      <a:gs pos="86000">
                        <a:schemeClr val="tx1">
                          <a:alpha val="29000"/>
                        </a:schemeClr>
                      </a:gs>
                      <a:gs pos="16000">
                        <a:schemeClr val="accent2">
                          <a:shade val="75000"/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anchor="t" compatLnSpc="1"/>
                <a:lstStyle/>
                <a:p>
                  <a:endParaRPr kumimoji="0" lang="en-US" sz="1800" dirty="0"/>
                </a:p>
              </p:txBody>
            </p:sp>
            <p:sp>
              <p:nvSpPr>
                <p:cNvPr id="33" name="Freeform 32"/>
                <p:cNvSpPr>
                  <a:spLocks/>
                </p:cNvSpPr>
                <p:nvPr/>
              </p:nvSpPr>
              <p:spPr bwMode="auto">
                <a:xfrm rot="21435692">
                  <a:off x="-14309" y="290003"/>
                  <a:ext cx="9175812" cy="530352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732"/>
                    </a:cxn>
                    <a:cxn ang="0">
                      <a:pos x="1638" y="228"/>
                    </a:cxn>
                    <a:cxn ang="0">
                      <a:pos x="4122" y="816"/>
                    </a:cxn>
                    <a:cxn ang="0">
                      <a:pos x="5766" y="0"/>
                    </a:cxn>
                  </a:cxnLst>
                  <a:rect l="0" t="0" r="0" b="0"/>
                  <a:pathLst>
                    <a:path w="5766" h="854">
                      <a:moveTo>
                        <a:pt x="0" y="732"/>
                      </a:moveTo>
                      <a:cubicBezTo>
                        <a:pt x="273" y="647"/>
                        <a:pt x="951" y="214"/>
                        <a:pt x="1638" y="228"/>
                      </a:cubicBezTo>
                      <a:cubicBezTo>
                        <a:pt x="2325" y="242"/>
                        <a:pt x="3434" y="854"/>
                        <a:pt x="4122" y="816"/>
                      </a:cubicBezTo>
                      <a:cubicBezTo>
                        <a:pt x="4810" y="778"/>
                        <a:pt x="5424" y="170"/>
                        <a:pt x="5766" y="0"/>
                      </a:cubicBezTo>
                    </a:path>
                  </a:pathLst>
                </a:custGeom>
                <a:noFill/>
                <a:ln w="9525" cap="flat" cmpd="sng" algn="ctr">
                  <a:gradFill>
                    <a:gsLst>
                      <a:gs pos="74000">
                        <a:schemeClr val="accent4"/>
                      </a:gs>
                      <a:gs pos="44000">
                        <a:schemeClr val="accent1"/>
                      </a:gs>
                      <a:gs pos="33000">
                        <a:schemeClr val="accent2"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anchor="t" compatLnSpc="1"/>
                <a:lstStyle/>
                <a:p>
                  <a:endParaRPr kumimoji="0" lang="en-US" sz="1800" dirty="0"/>
                </a:p>
              </p:txBody>
            </p:sp>
          </p:grpSp>
        </p:grpSp>
      </p:grp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61146459-E3C3-4969-9224-5ED50B492D17}" type="datetime1">
              <a:rPr lang="en-US" smtClean="0"/>
              <a:t>7/5/2021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 dirty="0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94285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355830" y="1371600"/>
            <a:ext cx="4824234" cy="1828800"/>
          </a:xfrm>
        </p:spPr>
        <p:txBody>
          <a:bodyPr>
            <a:normAutofit fontScale="90000"/>
          </a:bodyPr>
          <a:lstStyle/>
          <a:p>
            <a:r>
              <a:rPr lang="en-US" sz="8000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FCSS 101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>
              <a:solidFill>
                <a:schemeClr val="accent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145" y="1093611"/>
            <a:ext cx="5543843" cy="20159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9628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7556" y="2733504"/>
            <a:ext cx="10972800" cy="3667300"/>
          </a:xfrm>
        </p:spPr>
        <p:txBody>
          <a:bodyPr>
            <a:noAutofit/>
          </a:bodyPr>
          <a:lstStyle/>
          <a:p>
            <a:pPr marL="271463" indent="-271463">
              <a:spcBef>
                <a:spcPts val="400"/>
              </a:spcBef>
              <a:buClr>
                <a:schemeClr val="tx2"/>
              </a:buClr>
              <a:buSzPct val="90000"/>
              <a:buFont typeface="Wingdings" panose="05000000000000000000" pitchFamily="2" charset="2"/>
              <a:buChar char="Ø"/>
              <a:defRPr/>
            </a:pPr>
            <a:r>
              <a:rPr lang="en-CA" sz="28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purchase of land or buildings,</a:t>
            </a:r>
          </a:p>
          <a:p>
            <a:pPr marL="271463" indent="-271463">
              <a:spcBef>
                <a:spcPts val="400"/>
              </a:spcBef>
              <a:buClr>
                <a:schemeClr val="tx2"/>
              </a:buClr>
              <a:buSzPct val="90000"/>
              <a:buFont typeface="Wingdings" panose="05000000000000000000" pitchFamily="2" charset="2"/>
              <a:buChar char="Ø"/>
              <a:defRPr/>
            </a:pPr>
            <a:r>
              <a:rPr lang="en-CA" sz="28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construction or renovation of a building,</a:t>
            </a:r>
          </a:p>
          <a:p>
            <a:pPr marL="271463" indent="-271463">
              <a:spcBef>
                <a:spcPts val="400"/>
              </a:spcBef>
              <a:buClr>
                <a:schemeClr val="tx2"/>
              </a:buClr>
              <a:buSzPct val="90000"/>
              <a:buFont typeface="Wingdings" panose="05000000000000000000" pitchFamily="2" charset="2"/>
              <a:buChar char="Ø"/>
              <a:defRPr/>
            </a:pPr>
            <a:r>
              <a:rPr lang="en-CA" sz="28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purchase of motor vehicles,</a:t>
            </a:r>
          </a:p>
          <a:p>
            <a:pPr marL="271463" indent="-271463">
              <a:spcBef>
                <a:spcPts val="400"/>
              </a:spcBef>
              <a:buClr>
                <a:schemeClr val="tx2"/>
              </a:buClr>
              <a:buSzPct val="90000"/>
              <a:buFont typeface="Wingdings" panose="05000000000000000000" pitchFamily="2" charset="2"/>
              <a:buChar char="Ø"/>
              <a:defRPr/>
            </a:pPr>
            <a:r>
              <a:rPr lang="en-CA" sz="28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any costs to sustain an organization that do not relate to an FCSS funded service,</a:t>
            </a:r>
          </a:p>
          <a:p>
            <a:pPr marL="271463" indent="-271463">
              <a:spcBef>
                <a:spcPts val="400"/>
              </a:spcBef>
              <a:buClr>
                <a:schemeClr val="tx2"/>
              </a:buClr>
              <a:buSzPct val="90000"/>
              <a:buFont typeface="Wingdings" panose="05000000000000000000" pitchFamily="2" charset="2"/>
              <a:buChar char="Ø"/>
              <a:defRPr/>
            </a:pPr>
            <a:r>
              <a:rPr lang="en-CA" sz="28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municipal property taxes and levies, or</a:t>
            </a:r>
          </a:p>
          <a:p>
            <a:pPr marL="271463" indent="-271463">
              <a:spcBef>
                <a:spcPts val="400"/>
              </a:spcBef>
              <a:buClr>
                <a:schemeClr val="tx2"/>
              </a:buClr>
              <a:buSzPct val="90000"/>
              <a:buFont typeface="Wingdings" panose="05000000000000000000" pitchFamily="2" charset="2"/>
              <a:buChar char="Ø"/>
              <a:defRPr/>
            </a:pPr>
            <a:r>
              <a:rPr lang="en-CA" sz="28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any payments to board members, except out of pocket expenses incurred on FCSS </a:t>
            </a:r>
            <a:r>
              <a:rPr lang="en-CA" sz="28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business</a:t>
            </a:r>
            <a:endParaRPr lang="en-CA" sz="28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970091"/>
            <a:ext cx="10972800" cy="1440596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Expenditures of a local FCSS program </a:t>
            </a:r>
            <a:r>
              <a:rPr lang="en-US" u="sng" dirty="0" smtClean="0">
                <a:solidFill>
                  <a:schemeClr val="accent1">
                    <a:lumMod val="75000"/>
                  </a:schemeClr>
                </a:solidFill>
              </a:rPr>
              <a:t>shall not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include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1732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82633" y="1695802"/>
            <a:ext cx="11671069" cy="5037507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Clr>
                <a:srgbClr val="4B7C1E"/>
              </a:buClr>
              <a:buSzPct val="90000"/>
              <a:buNone/>
              <a:defRPr/>
            </a:pPr>
            <a:r>
              <a:rPr lang="en-US" altLang="en-US" sz="2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Preventive social services are provided in FCSS communities by direct service delivery, or through external grants, or a combination of both.</a:t>
            </a:r>
          </a:p>
          <a:p>
            <a:pPr marL="0" indent="0">
              <a:spcBef>
                <a:spcPts val="0"/>
              </a:spcBef>
              <a:buClr>
                <a:srgbClr val="4B7C1E"/>
              </a:buClr>
              <a:buSzPct val="90000"/>
              <a:buNone/>
              <a:defRPr/>
            </a:pPr>
            <a:endParaRPr lang="en-US" altLang="en-US" sz="12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r>
              <a:rPr lang="en-CA" altLang="en-US" sz="2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 Service Delivery</a:t>
            </a:r>
          </a:p>
          <a:p>
            <a:pPr marL="568325" lvl="1" indent="-333375">
              <a:spcBef>
                <a:spcPts val="0"/>
              </a:spcBef>
              <a:buClr>
                <a:srgbClr val="4B7C1E"/>
              </a:buClr>
              <a:buFont typeface="Wingdings" panose="05000000000000000000" pitchFamily="2" charset="2"/>
              <a:buChar char="Ø"/>
              <a:defRPr/>
            </a:pPr>
            <a:r>
              <a:rPr lang="en-CA" altLang="en-US" sz="2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services are provided by FCSS program staff or  service providers under contract</a:t>
            </a:r>
          </a:p>
          <a:p>
            <a:pPr marL="568325" lvl="1" indent="-333375">
              <a:spcBef>
                <a:spcPts val="0"/>
              </a:spcBef>
              <a:buClr>
                <a:srgbClr val="4B7C1E"/>
              </a:buClr>
              <a:buFont typeface="Wingdings" panose="05000000000000000000" pitchFamily="2" charset="2"/>
              <a:buChar char="Ø"/>
              <a:defRPr/>
            </a:pPr>
            <a:r>
              <a:rPr lang="en-CA" altLang="en-US" sz="2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i.e. a youth worker may be an employee; a home support service may be provided through an ongoing contract; a contract may be struck with someone to provide a one-time series of 6 parenting courses</a:t>
            </a:r>
          </a:p>
          <a:p>
            <a:pPr marL="0" indent="0">
              <a:spcBef>
                <a:spcPts val="400"/>
              </a:spcBef>
              <a:buFont typeface="Wingdings" panose="05000000000000000000" pitchFamily="2" charset="2"/>
              <a:buNone/>
              <a:defRPr/>
            </a:pPr>
            <a:r>
              <a:rPr lang="en-CA" altLang="en-US" sz="22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External </a:t>
            </a:r>
            <a:r>
              <a:rPr lang="en-CA" altLang="en-US" sz="22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Grants</a:t>
            </a:r>
          </a:p>
          <a:p>
            <a:pPr marL="568325" lvl="1" indent="-333375">
              <a:spcBef>
                <a:spcPts val="0"/>
              </a:spcBef>
              <a:buClr>
                <a:srgbClr val="4B7C1E"/>
              </a:buClr>
              <a:buFont typeface="Wingdings" panose="05000000000000000000" pitchFamily="2" charset="2"/>
              <a:buChar char="Ø"/>
              <a:defRPr/>
            </a:pPr>
            <a:r>
              <a:rPr lang="en-CA" altLang="en-US" sz="2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FCSS funds granted to local organizations and groups to deliver services or projects - “FCSS funded agencies”</a:t>
            </a:r>
          </a:p>
          <a:p>
            <a:pPr marL="568325" lvl="1" indent="-333375">
              <a:spcBef>
                <a:spcPts val="0"/>
              </a:spcBef>
              <a:buClr>
                <a:srgbClr val="4B7C1E"/>
              </a:buClr>
              <a:buFont typeface="Wingdings" panose="05000000000000000000" pitchFamily="2" charset="2"/>
              <a:buChar char="Ø"/>
              <a:defRPr/>
            </a:pPr>
            <a:r>
              <a:rPr lang="en-CA" altLang="en-US" sz="2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 be ongoing grants or one-time projects</a:t>
            </a:r>
          </a:p>
          <a:p>
            <a:pPr marL="568325" lvl="1" indent="-333375">
              <a:spcBef>
                <a:spcPts val="0"/>
              </a:spcBef>
              <a:buClr>
                <a:srgbClr val="4B7C1E"/>
              </a:buClr>
              <a:buFont typeface="Wingdings" panose="05000000000000000000" pitchFamily="2" charset="2"/>
              <a:buChar char="Ø"/>
              <a:defRPr/>
            </a:pPr>
            <a:r>
              <a:rPr lang="en-CA" altLang="en-US" sz="2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must meet FCSS eligibility guidelines </a:t>
            </a:r>
          </a:p>
          <a:p>
            <a:pPr marL="568325" lvl="1" indent="-333375">
              <a:spcBef>
                <a:spcPts val="0"/>
              </a:spcBef>
              <a:buClr>
                <a:srgbClr val="4B7C1E"/>
              </a:buClr>
              <a:buFont typeface="Wingdings" panose="05000000000000000000" pitchFamily="2" charset="2"/>
              <a:buChar char="Ø"/>
              <a:defRPr/>
            </a:pPr>
            <a:r>
              <a:rPr lang="en-CA" altLang="en-US" sz="22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grant applications and year end (or at the end of the project) reporting must be in place for accountability to the </a:t>
            </a:r>
            <a:r>
              <a:rPr lang="en-CA" altLang="en-US" sz="22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province</a:t>
            </a:r>
            <a:endParaRPr lang="en-CA" altLang="en-US" sz="22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864526"/>
            <a:ext cx="10972800" cy="781401"/>
          </a:xfrm>
        </p:spPr>
        <p:txBody>
          <a:bodyPr>
            <a:normAutofit fontScale="90000"/>
          </a:bodyPr>
          <a:lstStyle/>
          <a:p>
            <a:r>
              <a:rPr lang="en-US" b="1" i="1" dirty="0" smtClean="0">
                <a:solidFill>
                  <a:schemeClr val="accent1">
                    <a:lumMod val="75000"/>
                  </a:schemeClr>
                </a:solidFill>
              </a:rPr>
              <a:t>Local FCSS Program Delivery</a:t>
            </a:r>
            <a:endParaRPr lang="en-US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6280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7933447"/>
              </p:ext>
            </p:extLst>
          </p:nvPr>
        </p:nvGraphicFramePr>
        <p:xfrm>
          <a:off x="-1" y="0"/>
          <a:ext cx="12155558" cy="6858001"/>
        </p:xfrm>
        <a:graphic>
          <a:graphicData uri="http://schemas.openxmlformats.org/drawingml/2006/table">
            <a:tbl>
              <a:tblPr/>
              <a:tblGrid>
                <a:gridCol w="3102213"/>
                <a:gridCol w="4630431"/>
                <a:gridCol w="4422914"/>
              </a:tblGrid>
              <a:tr h="55551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2743200" algn="ctr"/>
                          <a:tab pos="5486400" algn="r"/>
                        </a:tabLst>
                      </a:pPr>
                      <a:r>
                        <a:rPr kumimoji="0" lang="en-US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kumimoji="0" lang="en-CA" alt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838" marR="6383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2743200" algn="ctr"/>
                          <a:tab pos="5486400" algn="r"/>
                        </a:tabLst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Community Development Versus</a:t>
                      </a:r>
                      <a:endParaRPr kumimoji="0" lang="en-CA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3838" marR="6383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marL="222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" panose="05000000000000000000" pitchFamily="2" charset="2"/>
                        <a:tabLst>
                          <a:tab pos="2743200" algn="ctr"/>
                          <a:tab pos="5486400" algn="r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tabLst>
                          <a:tab pos="2743200" algn="ctr"/>
                          <a:tab pos="5486400" algn="r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tabLst>
                          <a:tab pos="2743200" algn="ctr"/>
                          <a:tab pos="5486400" algn="r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tabLst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tabLst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222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Community Based Services </a:t>
                      </a:r>
                      <a:endParaRPr kumimoji="0" lang="en-CA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222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kumimoji="0" lang="en-US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kumimoji="0" lang="en-CA" alt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838" marR="6383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1585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2743200" algn="ctr"/>
                          <a:tab pos="5486400" algn="r"/>
                        </a:tabLst>
                      </a:pPr>
                      <a:r>
                        <a:rPr kumimoji="0" lang="en-US" alt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CA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8CB"/>
                    </a:solidFill>
                  </a:tcPr>
                </a:tc>
                <a:tc>
                  <a:txBody>
                    <a:bodyPr/>
                    <a:lstStyle>
                      <a:lvl1pPr marL="11113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" panose="05000000000000000000" pitchFamily="2" charset="2"/>
                        <a:tabLst>
                          <a:tab pos="2743200" algn="ctr"/>
                          <a:tab pos="5486400" algn="r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tabLst>
                          <a:tab pos="2743200" algn="ctr"/>
                          <a:tab pos="5486400" algn="r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tabLst>
                          <a:tab pos="2743200" algn="ctr"/>
                          <a:tab pos="5486400" algn="r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tabLst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tabLst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11113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kumimoji="0" lang="en-US" alt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Community Development</a:t>
                      </a:r>
                      <a:endParaRPr kumimoji="0" lang="en-CA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1113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kumimoji="0" lang="en-US" alt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CA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8CB"/>
                    </a:solidFill>
                  </a:tcPr>
                </a:tc>
                <a:tc>
                  <a:txBody>
                    <a:bodyPr/>
                    <a:lstStyle>
                      <a:lvl1pPr marL="22225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" panose="05000000000000000000" pitchFamily="2" charset="2"/>
                        <a:tabLst>
                          <a:tab pos="2743200" algn="ctr"/>
                          <a:tab pos="5486400" algn="r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tabLst>
                          <a:tab pos="2743200" algn="ctr"/>
                          <a:tab pos="5486400" algn="r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tabLst>
                          <a:tab pos="2743200" algn="ctr"/>
                          <a:tab pos="5486400" algn="r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tabLst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tabLst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222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kumimoji="0" lang="en-US" alt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Community Based Services </a:t>
                      </a:r>
                      <a:endParaRPr kumimoji="0" lang="en-CA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22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2743200" algn="ctr"/>
                          <a:tab pos="5486400" algn="r"/>
                        </a:tabLst>
                      </a:pPr>
                      <a:r>
                        <a:rPr kumimoji="0" lang="en-US" alt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kumimoji="0" lang="en-CA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8CB"/>
                    </a:solidFill>
                  </a:tcPr>
                </a:tc>
              </a:tr>
              <a:tr h="75610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2743200" algn="ctr"/>
                          <a:tab pos="5486400" algn="r"/>
                        </a:tabLst>
                      </a:pPr>
                      <a:r>
                        <a:rPr kumimoji="0" lang="en-US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Basis of Approach</a:t>
                      </a:r>
                      <a:endParaRPr kumimoji="0" lang="en-CA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E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2743200" algn="ctr"/>
                          <a:tab pos="5486400" algn="r"/>
                        </a:tabLst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Community Driven to</a:t>
                      </a:r>
                      <a:endParaRPr kumimoji="0" lang="en-CA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2743200" algn="ctr"/>
                          <a:tab pos="5486400" algn="r"/>
                        </a:tabLst>
                      </a:pPr>
                      <a:r>
                        <a:rPr kumimoji="0" lang="en-US" altLang="en-US" sz="1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</a:t>
                      </a: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.  Identify needs</a:t>
                      </a:r>
                      <a:endParaRPr kumimoji="0" lang="en-CA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2743200" algn="ctr"/>
                          <a:tab pos="5486400" algn="r"/>
                        </a:tabLst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ii. Build Strengths</a:t>
                      </a:r>
                      <a:endParaRPr kumimoji="0" lang="en-CA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2743200" algn="ctr"/>
                          <a:tab pos="5486400" algn="r"/>
                        </a:tabLst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en-CA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78" marR="6857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E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2743200" algn="ctr"/>
                          <a:tab pos="5486400" algn="r"/>
                        </a:tabLst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Problems driven</a:t>
                      </a:r>
                      <a:endParaRPr kumimoji="0" lang="en-CA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78" marR="6857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E7"/>
                    </a:solidFill>
                  </a:tcPr>
                </a:tc>
              </a:tr>
              <a:tr h="5183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2743200" algn="ctr"/>
                          <a:tab pos="5486400" algn="r"/>
                        </a:tabLst>
                      </a:pPr>
                      <a:r>
                        <a:rPr kumimoji="0" lang="en-US" alt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Problem definition</a:t>
                      </a:r>
                      <a:endParaRPr kumimoji="0" lang="en-CA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8CB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2743200" algn="ctr"/>
                          <a:tab pos="5486400" algn="r"/>
                        </a:tabLst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Community defines BOTH </a:t>
                      </a:r>
                      <a:endParaRPr kumimoji="0" lang="en-CA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78" marR="6857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8CB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2743200" algn="ctr"/>
                          <a:tab pos="5486400" algn="r"/>
                        </a:tabLst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Service Providers, government or outside institutions define problem</a:t>
                      </a:r>
                      <a:endParaRPr kumimoji="0" lang="en-CA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78" marR="6857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8CB"/>
                    </a:solidFill>
                  </a:tcPr>
                </a:tc>
              </a:tr>
              <a:tr h="54467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2743200" algn="ctr"/>
                          <a:tab pos="5486400" algn="r"/>
                        </a:tabLst>
                      </a:pPr>
                      <a:r>
                        <a:rPr kumimoji="0" lang="en-US" alt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Vehicle For Creating Change</a:t>
                      </a:r>
                      <a:endParaRPr kumimoji="0" lang="en-CA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E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2743200" algn="ctr"/>
                          <a:tab pos="5486400" algn="r"/>
                        </a:tabLst>
                      </a:pP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Building Community control and capacity</a:t>
                      </a:r>
                      <a:endParaRPr kumimoji="0" lang="en-CA" alt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78" marR="6857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E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2743200" algn="ctr"/>
                          <a:tab pos="5486400" algn="r"/>
                        </a:tabLst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Information, education and direct services &amp; program delivery </a:t>
                      </a:r>
                      <a:endParaRPr kumimoji="0" lang="en-CA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78" marR="6857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E7"/>
                    </a:solidFill>
                  </a:tcPr>
                </a:tc>
              </a:tr>
              <a:tr h="43934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2743200" algn="ctr"/>
                          <a:tab pos="5486400" algn="r"/>
                        </a:tabLst>
                      </a:pPr>
                      <a:r>
                        <a:rPr kumimoji="0" lang="en-US" altLang="en-US" sz="11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Primary decision makers</a:t>
                      </a:r>
                      <a:endParaRPr kumimoji="0" lang="en-CA" altLang="en-US" sz="11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8CB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2743200" algn="ctr"/>
                          <a:tab pos="5486400" algn="r"/>
                        </a:tabLst>
                      </a:pPr>
                      <a:r>
                        <a:rPr kumimoji="0" lang="en-US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Informal and formal community leaders</a:t>
                      </a:r>
                      <a:endParaRPr kumimoji="0" lang="en-CA" altLang="en-US" sz="10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78" marR="6857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8CB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2743200" algn="ctr"/>
                          <a:tab pos="5486400" algn="r"/>
                        </a:tabLst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Service Providers, government or outside institutions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2743200" algn="ctr"/>
                          <a:tab pos="5486400" algn="r"/>
                        </a:tabLst>
                      </a:pPr>
                      <a:endParaRPr kumimoji="0" lang="en-CA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78" marR="6857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8CB"/>
                    </a:solidFill>
                  </a:tcPr>
                </a:tc>
              </a:tr>
              <a:tr h="117083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2743200" algn="ctr"/>
                          <a:tab pos="5486400" algn="r"/>
                        </a:tabLst>
                      </a:pPr>
                      <a:r>
                        <a:rPr kumimoji="0" lang="en-US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Role of Professionals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2743200" algn="ctr"/>
                          <a:tab pos="5486400" algn="r"/>
                        </a:tabLst>
                      </a:pPr>
                      <a:endParaRPr kumimoji="0" lang="en-CA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E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2743200" algn="ctr"/>
                          <a:tab pos="5486400" algn="r"/>
                        </a:tabLst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Resource to Community</a:t>
                      </a:r>
                      <a:endParaRPr kumimoji="0" lang="en-CA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2743200" algn="ctr"/>
                          <a:tab pos="5486400" algn="r"/>
                        </a:tabLst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Bring parties together</a:t>
                      </a:r>
                      <a:endParaRPr kumimoji="0" lang="en-CA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2743200" algn="ctr"/>
                          <a:tab pos="5486400" algn="r"/>
                        </a:tabLst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Collect information</a:t>
                      </a:r>
                      <a:endParaRPr kumimoji="0" lang="en-CA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2743200" algn="ctr"/>
                          <a:tab pos="5486400" algn="r"/>
                        </a:tabLst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Facilitate Action</a:t>
                      </a:r>
                      <a:endParaRPr kumimoji="0" lang="en-CA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2743200" algn="ctr"/>
                          <a:tab pos="5486400" algn="r"/>
                        </a:tabLst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Can lead to program/service/advocacy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2743200" algn="ctr"/>
                          <a:tab pos="5486400" algn="r"/>
                        </a:tabLst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Build Community Partnerships &amp; Relationships</a:t>
                      </a:r>
                      <a:endParaRPr kumimoji="0" lang="en-CA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78" marR="6857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E7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2743200" algn="ctr"/>
                          <a:tab pos="5486400" algn="r"/>
                        </a:tabLst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en-CA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2743200" algn="ctr"/>
                          <a:tab pos="5486400" algn="r"/>
                        </a:tabLst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Decision Makers</a:t>
                      </a:r>
                      <a:endParaRPr kumimoji="0" lang="en-CA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2743200" algn="ctr"/>
                          <a:tab pos="5486400" algn="r"/>
                        </a:tabLst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en-CA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2743200" algn="ctr"/>
                          <a:tab pos="5486400" algn="r"/>
                        </a:tabLst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NOT Community Driven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2743200" algn="ctr"/>
                          <a:tab pos="5486400" algn="r"/>
                        </a:tabLst>
                      </a:pPr>
                      <a:endParaRPr kumimoji="0" lang="en-CA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78" marR="6857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DE7"/>
                    </a:solidFill>
                  </a:tcPr>
                </a:tc>
              </a:tr>
              <a:tr h="245733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2743200" algn="ctr"/>
                          <a:tab pos="5486400" algn="r"/>
                        </a:tabLst>
                      </a:pPr>
                      <a:r>
                        <a:rPr kumimoji="0" lang="en-US" altLang="en-US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Examples</a:t>
                      </a:r>
                      <a:endParaRPr kumimoji="0" lang="en-CA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8CB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2743200" algn="ctr"/>
                          <a:tab pos="5486400" algn="r"/>
                        </a:tabLst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en-CA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2743200" algn="ctr"/>
                          <a:tab pos="5486400" algn="r"/>
                        </a:tabLst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FCSS examples:</a:t>
                      </a:r>
                      <a:endParaRPr kumimoji="0" lang="en-CA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2743200" algn="ctr"/>
                          <a:tab pos="5486400" algn="r"/>
                        </a:tabLst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-    </a:t>
                      </a: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Networking and Information sharing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2743200" algn="ctr"/>
                          <a:tab pos="5486400" algn="r"/>
                        </a:tabLst>
                      </a:pP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>
                          <a:tab pos="457200" algn="l"/>
                          <a:tab pos="2743200" algn="ctr"/>
                          <a:tab pos="5486400" algn="r"/>
                        </a:tabLst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Research to inform key decision makers and community action.</a:t>
                      </a: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>
                          <a:tab pos="457200" algn="l"/>
                          <a:tab pos="2743200" algn="ctr"/>
                          <a:tab pos="5486400" algn="r"/>
                        </a:tabLst>
                      </a:pPr>
                      <a:endParaRPr kumimoji="0" lang="en-CA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71450" marR="0" lvl="0" indent="-1714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Coordination of Community Response to issues</a:t>
                      </a:r>
                      <a:r>
                        <a:rPr kumimoji="0" lang="en-CA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cs typeface="Times New Roman" panose="02020603050405020304" pitchFamily="18" charset="0"/>
                        </a:rPr>
                        <a:t>such as Housing/domestic violence/Transportation/ Poverty/ Youth Homelessness/Economic Downturn Crisis</a:t>
                      </a:r>
                      <a:endParaRPr kumimoji="0" lang="en-CA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2743200" algn="ctr"/>
                          <a:tab pos="5486400" algn="r"/>
                        </a:tabLst>
                      </a:pPr>
                      <a:endParaRPr kumimoji="0" lang="en-CA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78" marR="6857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8CB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80000"/>
                        <a:buFont typeface="Wingdings" panose="05000000000000000000" pitchFamily="2" charset="2"/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2743200" algn="ctr"/>
                          <a:tab pos="5486400" algn="r"/>
                        </a:tabLst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en-CA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2743200" algn="ctr"/>
                          <a:tab pos="5486400" algn="r"/>
                        </a:tabLst>
                      </a:pP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2743200" algn="ctr"/>
                          <a:tab pos="5486400" algn="r"/>
                        </a:tabLst>
                        <a:defRPr/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Community Programs and Services delivered either internally or through external funding.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2743200" algn="ctr"/>
                          <a:tab pos="5486400" algn="r"/>
                        </a:tabLst>
                      </a:pP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2743200" algn="ctr"/>
                          <a:tab pos="5486400" algn="r"/>
                        </a:tabLst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Voluntary Sector Support:</a:t>
                      </a:r>
                      <a:endParaRPr kumimoji="0" lang="en-CA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2743200" algn="ctr"/>
                          <a:tab pos="5486400" algn="r"/>
                        </a:tabLst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      Prof. Dev. Education &amp; Training</a:t>
                      </a:r>
                      <a:endParaRPr kumimoji="0" lang="en-CA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2743200" algn="ctr"/>
                          <a:tab pos="5486400" algn="r"/>
                        </a:tabLst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      ( Conferences; workshops;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2743200" algn="ctr"/>
                          <a:tab pos="5486400" algn="r"/>
                        </a:tabLst>
                      </a:pPr>
                      <a:endParaRPr kumimoji="0" lang="en-US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2743200" algn="ctr"/>
                          <a:tab pos="5486400" algn="r"/>
                        </a:tabLst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Support of Volunteerism: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2743200" algn="ctr"/>
                          <a:tab pos="5486400" algn="r"/>
                        </a:tabLst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       Volunteer Week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2743200" algn="ctr"/>
                          <a:tab pos="5486400" algn="r"/>
                        </a:tabLst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        Volunteer Recognition </a:t>
                      </a:r>
                      <a:endParaRPr kumimoji="0" lang="en-CA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  <a:tab pos="2743200" algn="ctr"/>
                          <a:tab pos="5486400" algn="r"/>
                        </a:tabLst>
                      </a:pPr>
                      <a:r>
                        <a:rPr kumimoji="0" lang="en-US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endParaRPr kumimoji="0" lang="en-CA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78" marR="68578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8D8CB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5966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 smtClean="0"/>
          </a:p>
          <a:p>
            <a:pPr marL="0" indent="0" algn="ctr">
              <a:buNone/>
            </a:pPr>
            <a:r>
              <a:rPr lang="en-US" sz="60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Working Together</a:t>
            </a:r>
            <a:endParaRPr lang="en-US" sz="60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8386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32757" y="2227810"/>
            <a:ext cx="5951911" cy="4089863"/>
          </a:xfrm>
        </p:spPr>
        <p:txBody>
          <a:bodyPr>
            <a:noAutofit/>
          </a:bodyPr>
          <a:lstStyle/>
          <a:p>
            <a:pPr marL="342900" lvl="0" indent="-342900" fontAlgn="base">
              <a:spcBef>
                <a:spcPts val="0"/>
              </a:spcBef>
              <a:spcAft>
                <a:spcPct val="0"/>
              </a:spcAft>
              <a:buClr>
                <a:srgbClr val="808000"/>
              </a:buClr>
              <a:buSzPct val="90000"/>
              <a:buFont typeface="Wingdings" panose="05000000000000000000" pitchFamily="2" charset="2"/>
              <a:buChar char="Ø"/>
              <a:defRPr/>
            </a:pPr>
            <a:r>
              <a:rPr lang="en-US" kern="0" dirty="0" smtClean="0">
                <a:solidFill>
                  <a:schemeClr val="accent1">
                    <a:lumMod val="50000"/>
                  </a:schemeClr>
                </a:solidFill>
                <a:latin typeface="Arial"/>
              </a:rPr>
              <a:t>315 </a:t>
            </a:r>
            <a:r>
              <a:rPr lang="en-US" kern="0" dirty="0">
                <a:solidFill>
                  <a:schemeClr val="accent1">
                    <a:lumMod val="50000"/>
                  </a:schemeClr>
                </a:solidFill>
                <a:latin typeface="Arial"/>
              </a:rPr>
              <a:t>municipalities and Métis settlements, organized into 206 local FCSS programs</a:t>
            </a:r>
          </a:p>
          <a:p>
            <a:pPr marL="342900" lvl="0" indent="1898650" fontAlgn="base">
              <a:spcBef>
                <a:spcPts val="0"/>
              </a:spcBef>
              <a:spcAft>
                <a:spcPct val="0"/>
              </a:spcAft>
              <a:buClr>
                <a:srgbClr val="808000"/>
              </a:buClr>
              <a:buSzPct val="90000"/>
              <a:buNone/>
              <a:defRPr/>
            </a:pPr>
            <a:r>
              <a:rPr lang="en-US" kern="0" dirty="0">
                <a:solidFill>
                  <a:schemeClr val="accent1">
                    <a:lumMod val="50000"/>
                  </a:schemeClr>
                </a:solidFill>
                <a:latin typeface="Arial"/>
              </a:rPr>
              <a:t>(April 1, </a:t>
            </a:r>
            <a:r>
              <a:rPr lang="en-US" kern="0" dirty="0" smtClean="0">
                <a:solidFill>
                  <a:schemeClr val="accent1">
                    <a:lumMod val="50000"/>
                  </a:schemeClr>
                </a:solidFill>
                <a:latin typeface="Arial"/>
              </a:rPr>
              <a:t>2019)</a:t>
            </a:r>
            <a:endParaRPr lang="en-US" kern="0" dirty="0">
              <a:solidFill>
                <a:schemeClr val="accent1">
                  <a:lumMod val="50000"/>
                </a:schemeClr>
              </a:solidFill>
              <a:latin typeface="Arial"/>
            </a:endParaRPr>
          </a:p>
          <a:p>
            <a:pPr marL="342900" lvl="0" indent="-342900" fontAlgn="base">
              <a:spcBef>
                <a:spcPts val="0"/>
              </a:spcBef>
              <a:spcAft>
                <a:spcPct val="0"/>
              </a:spcAft>
              <a:buClr>
                <a:srgbClr val="808000"/>
              </a:buClr>
              <a:buSzPct val="90000"/>
              <a:buNone/>
              <a:defRPr/>
            </a:pPr>
            <a:endParaRPr lang="en-US" kern="0" dirty="0">
              <a:solidFill>
                <a:schemeClr val="accent1">
                  <a:lumMod val="50000"/>
                </a:schemeClr>
              </a:solidFill>
              <a:latin typeface="Arial"/>
            </a:endParaRPr>
          </a:p>
          <a:p>
            <a:pPr marL="342900" lvl="0" indent="-342900" fontAlgn="base">
              <a:spcBef>
                <a:spcPts val="0"/>
              </a:spcBef>
              <a:spcAft>
                <a:spcPct val="0"/>
              </a:spcAft>
              <a:buClr>
                <a:srgbClr val="808000"/>
              </a:buClr>
              <a:buSzPct val="90000"/>
              <a:buFont typeface="Wingdings" panose="05000000000000000000" pitchFamily="2" charset="2"/>
              <a:buChar char="Ø"/>
              <a:defRPr/>
            </a:pPr>
            <a:r>
              <a:rPr lang="en-US" kern="0" dirty="0">
                <a:solidFill>
                  <a:schemeClr val="accent1">
                    <a:lumMod val="50000"/>
                  </a:schemeClr>
                </a:solidFill>
                <a:latin typeface="Arial"/>
              </a:rPr>
              <a:t>less than 3,800 Albertans reside in communities without FCSS</a:t>
            </a:r>
          </a:p>
          <a:p>
            <a:pPr marL="342900" lvl="0" indent="-342900" fontAlgn="base">
              <a:spcBef>
                <a:spcPts val="0"/>
              </a:spcBef>
              <a:spcAft>
                <a:spcPct val="0"/>
              </a:spcAft>
              <a:buClr>
                <a:srgbClr val="808000"/>
              </a:buClr>
              <a:buSzPct val="90000"/>
              <a:buNone/>
              <a:defRPr/>
            </a:pPr>
            <a:endParaRPr lang="en-US" kern="0" dirty="0">
              <a:solidFill>
                <a:schemeClr val="accent1">
                  <a:lumMod val="50000"/>
                </a:schemeClr>
              </a:solidFill>
              <a:latin typeface="Arial"/>
            </a:endParaRPr>
          </a:p>
          <a:p>
            <a:pPr marL="342900" lvl="0" indent="-342900" fontAlgn="base">
              <a:spcBef>
                <a:spcPts val="0"/>
              </a:spcBef>
              <a:spcAft>
                <a:spcPct val="0"/>
              </a:spcAft>
              <a:buClr>
                <a:srgbClr val="808000"/>
              </a:buClr>
              <a:buSzPct val="90000"/>
              <a:buFont typeface="Wingdings" panose="05000000000000000000" pitchFamily="2" charset="2"/>
              <a:buChar char="Ø"/>
              <a:defRPr/>
            </a:pPr>
            <a:r>
              <a:rPr lang="en-US" kern="0" dirty="0">
                <a:solidFill>
                  <a:schemeClr val="accent1">
                    <a:lumMod val="50000"/>
                  </a:schemeClr>
                </a:solidFill>
                <a:latin typeface="Arial"/>
              </a:rPr>
              <a:t>8 FCSS regions in the province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864526"/>
            <a:ext cx="7220989" cy="781401"/>
          </a:xfrm>
        </p:spPr>
        <p:txBody>
          <a:bodyPr>
            <a:normAutofit fontScale="90000"/>
          </a:bodyPr>
          <a:lstStyle/>
          <a:p>
            <a:r>
              <a:rPr lang="en-US" b="1" i="1" dirty="0" smtClean="0">
                <a:solidFill>
                  <a:schemeClr val="accent1">
                    <a:lumMod val="75000"/>
                  </a:schemeClr>
                </a:solidFill>
              </a:rPr>
              <a:t>FCSS Programs In Alberta</a:t>
            </a:r>
            <a:endParaRPr lang="en-US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Picture 7" descr="FCSSmap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9971" y="1040476"/>
            <a:ext cx="3138488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05788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764" y="487561"/>
            <a:ext cx="11072551" cy="6598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62263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599" y="2460567"/>
            <a:ext cx="11111345" cy="4397432"/>
          </a:xfrm>
        </p:spPr>
        <p:txBody>
          <a:bodyPr>
            <a:normAutofit/>
          </a:bodyPr>
          <a:lstStyle/>
          <a:p>
            <a:pPr marL="346075" lvl="0" indent="-346075" fontAlgn="base">
              <a:spcAft>
                <a:spcPct val="0"/>
              </a:spcAft>
              <a:buClr>
                <a:schemeClr val="accent1">
                  <a:lumMod val="50000"/>
                </a:schemeClr>
              </a:buClr>
              <a:buSzPct val="90000"/>
              <a:buFont typeface="Wingdings" panose="05000000000000000000" pitchFamily="2" charset="2"/>
              <a:buChar char="Ø"/>
              <a:defRPr/>
            </a:pPr>
            <a:r>
              <a:rPr lang="en-US" kern="0" dirty="0">
                <a:solidFill>
                  <a:schemeClr val="accent1">
                    <a:lumMod val="50000"/>
                  </a:schemeClr>
                </a:solidFill>
                <a:latin typeface="Arial"/>
              </a:rPr>
              <a:t>“the Province” or government side of FCSS</a:t>
            </a:r>
          </a:p>
          <a:p>
            <a:pPr marL="342900" lvl="0" indent="-342900" fontAlgn="base">
              <a:spcAft>
                <a:spcPct val="0"/>
              </a:spcAft>
              <a:buClr>
                <a:schemeClr val="accent1">
                  <a:lumMod val="50000"/>
                </a:schemeClr>
              </a:buClr>
              <a:buSzPct val="90000"/>
              <a:buFont typeface="Wingdings" panose="05000000000000000000" pitchFamily="2" charset="2"/>
              <a:buChar char="Ø"/>
              <a:defRPr/>
            </a:pPr>
            <a:r>
              <a:rPr lang="en-US" kern="0" dirty="0">
                <a:solidFill>
                  <a:schemeClr val="accent1">
                    <a:lumMod val="50000"/>
                  </a:schemeClr>
                </a:solidFill>
                <a:latin typeface="Arial"/>
              </a:rPr>
              <a:t>programming and financial administration</a:t>
            </a:r>
          </a:p>
          <a:p>
            <a:pPr marL="342900" lvl="0" indent="-342900" fontAlgn="base">
              <a:spcAft>
                <a:spcPct val="0"/>
              </a:spcAft>
              <a:buClr>
                <a:schemeClr val="accent1">
                  <a:lumMod val="50000"/>
                </a:schemeClr>
              </a:buClr>
              <a:buSzPct val="90000"/>
              <a:buFont typeface="Wingdings" panose="05000000000000000000" pitchFamily="2" charset="2"/>
              <a:buChar char="Ø"/>
              <a:defRPr/>
            </a:pPr>
            <a:r>
              <a:rPr lang="en-US" kern="0" dirty="0">
                <a:solidFill>
                  <a:schemeClr val="accent1">
                    <a:lumMod val="50000"/>
                  </a:schemeClr>
                </a:solidFill>
                <a:latin typeface="Arial"/>
              </a:rPr>
              <a:t>where FCSS agreements are signed and funding originates</a:t>
            </a:r>
          </a:p>
          <a:p>
            <a:pPr marL="342900" lvl="0" indent="-342900" fontAlgn="base">
              <a:spcAft>
                <a:spcPct val="0"/>
              </a:spcAft>
              <a:buClr>
                <a:schemeClr val="accent1">
                  <a:lumMod val="50000"/>
                </a:schemeClr>
              </a:buClr>
              <a:buSzPct val="90000"/>
              <a:buFont typeface="Wingdings" panose="05000000000000000000" pitchFamily="2" charset="2"/>
              <a:buChar char="Ø"/>
              <a:defRPr/>
            </a:pPr>
            <a:r>
              <a:rPr lang="en-US" kern="0" dirty="0">
                <a:solidFill>
                  <a:schemeClr val="accent1">
                    <a:lumMod val="50000"/>
                  </a:schemeClr>
                </a:solidFill>
                <a:latin typeface="Arial"/>
              </a:rPr>
              <a:t>where Annual Year End Reports and </a:t>
            </a:r>
            <a:r>
              <a:rPr lang="en-US" kern="0" dirty="0" smtClean="0">
                <a:solidFill>
                  <a:schemeClr val="accent1">
                    <a:lumMod val="50000"/>
                  </a:schemeClr>
                </a:solidFill>
                <a:latin typeface="Arial"/>
              </a:rPr>
              <a:t>financial statements </a:t>
            </a:r>
            <a:r>
              <a:rPr lang="en-US" kern="0" dirty="0">
                <a:solidFill>
                  <a:schemeClr val="accent1">
                    <a:lumMod val="50000"/>
                  </a:schemeClr>
                </a:solidFill>
                <a:latin typeface="Arial"/>
              </a:rPr>
              <a:t>are submitted </a:t>
            </a:r>
          </a:p>
          <a:p>
            <a:pPr marL="342900" lvl="0" indent="-342900" fontAlgn="base">
              <a:spcAft>
                <a:spcPct val="0"/>
              </a:spcAft>
              <a:buClr>
                <a:schemeClr val="accent1">
                  <a:lumMod val="50000"/>
                </a:schemeClr>
              </a:buClr>
              <a:buSzPct val="90000"/>
              <a:buFont typeface="Wingdings" panose="05000000000000000000" pitchFamily="2" charset="2"/>
              <a:buChar char="Ø"/>
              <a:defRPr/>
            </a:pPr>
            <a:r>
              <a:rPr lang="en-US" kern="0" dirty="0">
                <a:solidFill>
                  <a:schemeClr val="accent1">
                    <a:lumMod val="50000"/>
                  </a:schemeClr>
                </a:solidFill>
                <a:latin typeface="Arial"/>
              </a:rPr>
              <a:t>where Outcomes Reports are submitted</a:t>
            </a:r>
          </a:p>
          <a:p>
            <a:pPr marL="342900" lvl="0" indent="-342900" fontAlgn="base">
              <a:spcAft>
                <a:spcPct val="0"/>
              </a:spcAft>
              <a:buClr>
                <a:schemeClr val="accent1">
                  <a:lumMod val="50000"/>
                </a:schemeClr>
              </a:buClr>
              <a:buSzPct val="90000"/>
              <a:buFont typeface="Wingdings" panose="05000000000000000000" pitchFamily="2" charset="2"/>
              <a:buChar char="Ø"/>
              <a:defRPr/>
            </a:pPr>
            <a:r>
              <a:rPr lang="en-US" kern="0" dirty="0">
                <a:solidFill>
                  <a:schemeClr val="accent1">
                    <a:lumMod val="50000"/>
                  </a:schemeClr>
                </a:solidFill>
                <a:latin typeface="Arial"/>
              </a:rPr>
              <a:t>Provincial FCSS Director </a:t>
            </a:r>
            <a:r>
              <a:rPr lang="en-US" kern="0" dirty="0" smtClean="0">
                <a:solidFill>
                  <a:schemeClr val="accent1">
                    <a:lumMod val="50000"/>
                  </a:schemeClr>
                </a:solidFill>
                <a:latin typeface="Arial"/>
              </a:rPr>
              <a:t>- Karen </a:t>
            </a:r>
            <a:r>
              <a:rPr lang="en-US" kern="0" dirty="0" err="1" smtClean="0">
                <a:solidFill>
                  <a:schemeClr val="accent1">
                    <a:lumMod val="50000"/>
                  </a:schemeClr>
                </a:solidFill>
                <a:latin typeface="Arial"/>
              </a:rPr>
              <a:t>Wronko</a:t>
            </a:r>
            <a:endParaRPr lang="en-US" kern="0" dirty="0">
              <a:solidFill>
                <a:schemeClr val="accent1">
                  <a:lumMod val="50000"/>
                </a:schemeClr>
              </a:solidFill>
              <a:latin typeface="Arial"/>
            </a:endParaRPr>
          </a:p>
          <a:p>
            <a:pPr marL="346075" lvl="0" indent="-346075" fontAlgn="base">
              <a:spcAft>
                <a:spcPct val="0"/>
              </a:spcAft>
              <a:buClr>
                <a:schemeClr val="accent1">
                  <a:lumMod val="50000"/>
                </a:schemeClr>
              </a:buClr>
              <a:buSzPct val="90000"/>
              <a:buFont typeface="Wingdings" panose="05000000000000000000" pitchFamily="2" charset="2"/>
              <a:buChar char="Ø"/>
              <a:defRPr/>
            </a:pPr>
            <a:r>
              <a:rPr lang="en-US" kern="0" dirty="0">
                <a:solidFill>
                  <a:schemeClr val="accent1">
                    <a:lumMod val="50000"/>
                  </a:schemeClr>
                </a:solidFill>
                <a:latin typeface="Arial"/>
              </a:rPr>
              <a:t>Senior Manager </a:t>
            </a:r>
            <a:r>
              <a:rPr lang="en-US" kern="0" dirty="0" smtClean="0">
                <a:solidFill>
                  <a:schemeClr val="accent1">
                    <a:lumMod val="50000"/>
                  </a:schemeClr>
                </a:solidFill>
                <a:latin typeface="Arial"/>
              </a:rPr>
              <a:t>- Joyce </a:t>
            </a:r>
            <a:r>
              <a:rPr lang="en-US" kern="0" dirty="0">
                <a:solidFill>
                  <a:schemeClr val="accent1">
                    <a:lumMod val="50000"/>
                  </a:schemeClr>
                </a:solidFill>
                <a:latin typeface="Arial"/>
              </a:rPr>
              <a:t>Mellott</a:t>
            </a:r>
          </a:p>
          <a:p>
            <a:pPr marL="342900" lvl="0" indent="-342900" eaLnBrk="0" fontAlgn="base" hangingPunct="0">
              <a:spcAft>
                <a:spcPct val="0"/>
              </a:spcAft>
              <a:buClr>
                <a:schemeClr val="accent1">
                  <a:lumMod val="50000"/>
                </a:schemeClr>
              </a:buClr>
              <a:buSzPct val="80000"/>
              <a:buFont typeface="Wingdings" panose="05000000000000000000" pitchFamily="2" charset="2"/>
              <a:buChar char="Ø"/>
              <a:defRPr/>
            </a:pPr>
            <a:r>
              <a:rPr lang="en-US" kern="0" dirty="0">
                <a:solidFill>
                  <a:schemeClr val="accent1">
                    <a:lumMod val="50000"/>
                  </a:schemeClr>
                </a:solidFill>
                <a:latin typeface="Arial"/>
              </a:rPr>
              <a:t>FCSS Program &amp; Financial Review Officer - Connor </a:t>
            </a:r>
            <a:r>
              <a:rPr lang="en-US" kern="0" dirty="0" err="1" smtClean="0">
                <a:solidFill>
                  <a:schemeClr val="accent1">
                    <a:lumMod val="50000"/>
                  </a:schemeClr>
                </a:solidFill>
                <a:latin typeface="Arial"/>
              </a:rPr>
              <a:t>Gaughan</a:t>
            </a:r>
            <a:endParaRPr lang="en-CA" kern="0" dirty="0">
              <a:solidFill>
                <a:schemeClr val="accent1">
                  <a:lumMod val="50000"/>
                </a:schemeClr>
              </a:solidFill>
              <a:latin typeface="Arial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892534"/>
            <a:ext cx="10972800" cy="1396514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accent1">
                    <a:lumMod val="50000"/>
                  </a:schemeClr>
                </a:solidFill>
              </a:rPr>
              <a:t>Alberta Community &amp; Social Services </a:t>
            </a:r>
            <a:r>
              <a:rPr lang="en-US" sz="4000" dirty="0" smtClean="0">
                <a:solidFill>
                  <a:schemeClr val="accent1">
                    <a:lumMod val="50000"/>
                  </a:schemeClr>
                </a:solidFill>
              </a:rPr>
              <a:t>– </a:t>
            </a:r>
            <a:br>
              <a:rPr lang="en-US" sz="40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4000" dirty="0" smtClean="0">
                <a:solidFill>
                  <a:schemeClr val="accent1">
                    <a:lumMod val="50000"/>
                  </a:schemeClr>
                </a:solidFill>
              </a:rPr>
              <a:t>FCSS </a:t>
            </a:r>
            <a:r>
              <a:rPr lang="en-US" sz="4000" dirty="0">
                <a:solidFill>
                  <a:schemeClr val="accent1">
                    <a:lumMod val="50000"/>
                  </a:schemeClr>
                </a:solidFill>
              </a:rPr>
              <a:t>Team</a:t>
            </a:r>
          </a:p>
        </p:txBody>
      </p:sp>
    </p:spTree>
    <p:extLst>
      <p:ext uri="{BB962C8B-B14F-4D97-AF65-F5344CB8AC3E}">
        <p14:creationId xmlns:p14="http://schemas.microsoft.com/office/powerpoint/2010/main" val="3512634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0326" y="2161309"/>
            <a:ext cx="11111345" cy="4397432"/>
          </a:xfrm>
        </p:spPr>
        <p:txBody>
          <a:bodyPr>
            <a:normAutofit/>
          </a:bodyPr>
          <a:lstStyle/>
          <a:p>
            <a:pPr marL="346075" lvl="0" indent="-346075" fontAlgn="base">
              <a:spcAft>
                <a:spcPct val="0"/>
              </a:spcAft>
              <a:buClr>
                <a:schemeClr val="accent1">
                  <a:lumMod val="50000"/>
                </a:schemeClr>
              </a:buClr>
              <a:buSzPct val="90000"/>
              <a:buFont typeface="Wingdings" panose="05000000000000000000" pitchFamily="2" charset="2"/>
              <a:buChar char="Ø"/>
              <a:defRPr/>
            </a:pPr>
            <a:r>
              <a:rPr lang="en-US" sz="2800" kern="0" dirty="0">
                <a:solidFill>
                  <a:schemeClr val="accent1">
                    <a:lumMod val="50000"/>
                  </a:schemeClr>
                </a:solidFill>
                <a:latin typeface="Arial"/>
              </a:rPr>
              <a:t>representatives from FCSS regions and the Directors’ Network Committee make up the board</a:t>
            </a:r>
          </a:p>
          <a:p>
            <a:pPr marL="346075" lvl="0" indent="-346075" fontAlgn="base">
              <a:spcAft>
                <a:spcPct val="0"/>
              </a:spcAft>
              <a:buClr>
                <a:schemeClr val="accent1">
                  <a:lumMod val="50000"/>
                </a:schemeClr>
              </a:buClr>
              <a:buSzPct val="90000"/>
              <a:buFont typeface="Wingdings" panose="05000000000000000000" pitchFamily="2" charset="2"/>
              <a:buChar char="Ø"/>
              <a:defRPr/>
            </a:pPr>
            <a:r>
              <a:rPr lang="en-US" sz="2800" kern="0" dirty="0">
                <a:solidFill>
                  <a:schemeClr val="accent1">
                    <a:lumMod val="50000"/>
                  </a:schemeClr>
                </a:solidFill>
                <a:latin typeface="Arial"/>
              </a:rPr>
              <a:t>strong voice on behalf of FCSS programs, advocating to government and non-government organizations on issues that impact FCSS </a:t>
            </a:r>
          </a:p>
          <a:p>
            <a:pPr marL="346075" lvl="0" indent="-346075" fontAlgn="base">
              <a:spcAft>
                <a:spcPct val="0"/>
              </a:spcAft>
              <a:buClr>
                <a:schemeClr val="accent1">
                  <a:lumMod val="50000"/>
                </a:schemeClr>
              </a:buClr>
              <a:buSzPct val="90000"/>
              <a:buFont typeface="Wingdings" panose="05000000000000000000" pitchFamily="2" charset="2"/>
              <a:buChar char="Ø"/>
              <a:defRPr/>
            </a:pPr>
            <a:r>
              <a:rPr lang="en-US" sz="2800" kern="0" dirty="0">
                <a:solidFill>
                  <a:schemeClr val="accent1">
                    <a:lumMod val="50000"/>
                  </a:schemeClr>
                </a:solidFill>
                <a:latin typeface="Arial"/>
              </a:rPr>
              <a:t>works closely with the ministry; solid relationship with other ministries and non-government organizations related to FCSS</a:t>
            </a:r>
          </a:p>
          <a:p>
            <a:pPr marL="346075" lvl="0" indent="-346075" fontAlgn="base">
              <a:spcAft>
                <a:spcPct val="0"/>
              </a:spcAft>
              <a:buClr>
                <a:schemeClr val="accent1">
                  <a:lumMod val="50000"/>
                </a:schemeClr>
              </a:buClr>
              <a:buSzPct val="90000"/>
              <a:buFont typeface="Wingdings" panose="05000000000000000000" pitchFamily="2" charset="2"/>
              <a:buChar char="Ø"/>
              <a:defRPr/>
            </a:pPr>
            <a:r>
              <a:rPr lang="en-US" sz="2800" kern="0" dirty="0">
                <a:solidFill>
                  <a:schemeClr val="accent1">
                    <a:lumMod val="50000"/>
                  </a:schemeClr>
                </a:solidFill>
                <a:latin typeface="Arial"/>
              </a:rPr>
              <a:t>annual conference in November</a:t>
            </a:r>
          </a:p>
          <a:p>
            <a:pPr marL="346075" lvl="0" indent="-346075" fontAlgn="base">
              <a:spcAft>
                <a:spcPct val="0"/>
              </a:spcAft>
              <a:buClr>
                <a:schemeClr val="accent1">
                  <a:lumMod val="50000"/>
                </a:schemeClr>
              </a:buClr>
              <a:buSzPct val="90000"/>
              <a:buFont typeface="Wingdings" panose="05000000000000000000" pitchFamily="2" charset="2"/>
              <a:buChar char="Ø"/>
              <a:defRPr/>
            </a:pPr>
            <a:r>
              <a:rPr lang="en-US" sz="2800" kern="0" dirty="0">
                <a:solidFill>
                  <a:schemeClr val="accent1">
                    <a:lumMod val="50000"/>
                  </a:schemeClr>
                </a:solidFill>
                <a:latin typeface="Arial"/>
              </a:rPr>
              <a:t>regional meetings occur in the spring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599" y="897775"/>
            <a:ext cx="10972800" cy="1008888"/>
          </a:xfrm>
        </p:spPr>
        <p:txBody>
          <a:bodyPr>
            <a:normAutofit/>
          </a:bodyPr>
          <a:lstStyle/>
          <a:p>
            <a:r>
              <a:rPr lang="en-US" sz="4500" dirty="0" smtClean="0">
                <a:solidFill>
                  <a:schemeClr val="accent1">
                    <a:lumMod val="50000"/>
                  </a:schemeClr>
                </a:solidFill>
              </a:rPr>
              <a:t>FCSS Association of Alberta</a:t>
            </a:r>
            <a:endParaRPr lang="en-US" sz="45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786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endParaRPr lang="en-US" dirty="0" smtClean="0"/>
          </a:p>
          <a:p>
            <a:pPr marL="342900" lvl="0" indent="-342900" eaLnBrk="0" fontAlgn="base" hangingPunct="0">
              <a:spcAft>
                <a:spcPct val="0"/>
              </a:spcAft>
              <a:buClr>
                <a:schemeClr val="accent1">
                  <a:lumMod val="50000"/>
                </a:schemeClr>
              </a:buClr>
              <a:buSzPct val="80000"/>
              <a:buFont typeface="Wingdings" panose="05000000000000000000" pitchFamily="2" charset="2"/>
              <a:buChar char="n"/>
              <a:defRPr/>
            </a:pPr>
            <a:r>
              <a:rPr lang="en-CA" altLang="en-US" sz="3200" kern="0" dirty="0">
                <a:solidFill>
                  <a:schemeClr val="accent1">
                    <a:lumMod val="50000"/>
                  </a:schemeClr>
                </a:solidFill>
                <a:latin typeface="Arial"/>
              </a:rPr>
              <a:t>Advocacy on issues that impact FCSS and Alberta residents related to things such as:</a:t>
            </a:r>
          </a:p>
          <a:p>
            <a:pPr marL="742950" lvl="1" indent="-285750" eaLnBrk="0" fontAlgn="base" hangingPunct="0">
              <a:spcAft>
                <a:spcPct val="0"/>
              </a:spcAft>
              <a:buClrTx/>
              <a:buSzTx/>
              <a:buFontTx/>
              <a:buChar char="–"/>
              <a:defRPr/>
            </a:pPr>
            <a:r>
              <a:rPr lang="en-CA" altLang="en-US" sz="2800" kern="0" dirty="0">
                <a:solidFill>
                  <a:schemeClr val="accent1">
                    <a:lumMod val="50000"/>
                  </a:schemeClr>
                </a:solidFill>
                <a:latin typeface="Arial"/>
              </a:rPr>
              <a:t>service delivery </a:t>
            </a:r>
          </a:p>
          <a:p>
            <a:pPr marL="742950" lvl="1" indent="-285750" eaLnBrk="0" fontAlgn="base" hangingPunct="0">
              <a:spcAft>
                <a:spcPct val="0"/>
              </a:spcAft>
              <a:buClrTx/>
              <a:buSzTx/>
              <a:buFontTx/>
              <a:buChar char="–"/>
              <a:defRPr/>
            </a:pPr>
            <a:r>
              <a:rPr lang="en-CA" altLang="en-US" sz="2800" kern="0" dirty="0">
                <a:solidFill>
                  <a:schemeClr val="accent1">
                    <a:lumMod val="50000"/>
                  </a:schemeClr>
                </a:solidFill>
                <a:latin typeface="Arial"/>
              </a:rPr>
              <a:t>funding</a:t>
            </a:r>
          </a:p>
          <a:p>
            <a:pPr marL="742950" lvl="1" indent="-285750" eaLnBrk="0" fontAlgn="base" hangingPunct="0">
              <a:spcAft>
                <a:spcPct val="0"/>
              </a:spcAft>
              <a:buClrTx/>
              <a:buSzTx/>
              <a:buFontTx/>
              <a:buChar char="–"/>
              <a:defRPr/>
            </a:pPr>
            <a:r>
              <a:rPr lang="en-CA" altLang="en-US" sz="2800" kern="0" dirty="0">
                <a:solidFill>
                  <a:schemeClr val="accent1">
                    <a:lumMod val="50000"/>
                  </a:schemeClr>
                </a:solidFill>
                <a:latin typeface="Arial"/>
              </a:rPr>
              <a:t>community issues &amp; priorities</a:t>
            </a:r>
          </a:p>
          <a:p>
            <a:pPr marL="342900" lvl="0" indent="-342900" eaLnBrk="0" fontAlgn="base" hangingPunct="0">
              <a:spcAft>
                <a:spcPct val="0"/>
              </a:spcAft>
              <a:buClr>
                <a:schemeClr val="accent1">
                  <a:lumMod val="50000"/>
                </a:schemeClr>
              </a:buClr>
              <a:buSzPct val="80000"/>
              <a:buFont typeface="Wingdings" panose="05000000000000000000" pitchFamily="2" charset="2"/>
              <a:buChar char="n"/>
              <a:defRPr/>
            </a:pPr>
            <a:r>
              <a:rPr lang="en-CA" altLang="en-US" sz="3200" kern="0" dirty="0">
                <a:solidFill>
                  <a:schemeClr val="accent1">
                    <a:lumMod val="50000"/>
                  </a:schemeClr>
                </a:solidFill>
                <a:latin typeface="Arial"/>
              </a:rPr>
              <a:t>Poverty Reduction</a:t>
            </a:r>
          </a:p>
          <a:p>
            <a:pPr marL="342900" lvl="0" indent="-342900" eaLnBrk="0" fontAlgn="base" hangingPunct="0">
              <a:spcAft>
                <a:spcPct val="0"/>
              </a:spcAft>
              <a:buClr>
                <a:schemeClr val="accent1">
                  <a:lumMod val="50000"/>
                </a:schemeClr>
              </a:buClr>
              <a:buSzPct val="80000"/>
              <a:buFont typeface="Wingdings" panose="05000000000000000000" pitchFamily="2" charset="2"/>
              <a:buChar char="n"/>
              <a:defRPr/>
            </a:pPr>
            <a:r>
              <a:rPr lang="en-CA" altLang="en-US" sz="3200" kern="0" dirty="0">
                <a:solidFill>
                  <a:schemeClr val="accent1">
                    <a:lumMod val="50000"/>
                  </a:schemeClr>
                </a:solidFill>
                <a:latin typeface="Arial"/>
              </a:rPr>
              <a:t>Early Childhood Development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Key FCSSAA Initiatives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6275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2392" y="2481520"/>
            <a:ext cx="6727216" cy="3104869"/>
          </a:xfrm>
        </p:spPr>
      </p:pic>
    </p:spTree>
    <p:extLst>
      <p:ext uri="{BB962C8B-B14F-4D97-AF65-F5344CB8AC3E}">
        <p14:creationId xmlns:p14="http://schemas.microsoft.com/office/powerpoint/2010/main" val="112606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2105614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Family and Community</a:t>
            </a:r>
            <a:br>
              <a:rPr lang="en-US" sz="60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6000" b="1" dirty="0" smtClean="0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 Services (FCSS)</a:t>
            </a:r>
            <a:endParaRPr lang="en-US" sz="6000" b="1" dirty="0">
              <a:solidFill>
                <a:schemeClr val="accent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3657602"/>
            <a:ext cx="10972800" cy="190222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does FCSS do?</a:t>
            </a:r>
            <a:endParaRPr lang="en-US" sz="60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6943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752600"/>
            <a:ext cx="12192000" cy="5105400"/>
          </a:xfrm>
        </p:spPr>
        <p:txBody>
          <a:bodyPr>
            <a:normAutofit/>
          </a:bodyPr>
          <a:lstStyle/>
          <a:p>
            <a:pPr marL="865188" indent="-349250">
              <a:spcBef>
                <a:spcPts val="400"/>
              </a:spcBef>
              <a:buClr>
                <a:schemeClr val="accent1">
                  <a:lumMod val="50000"/>
                </a:schemeClr>
              </a:buClr>
              <a:buSzPct val="90000"/>
              <a:buFont typeface="Wingdings" panose="05000000000000000000" pitchFamily="2" charset="2"/>
              <a:buChar char="Ø"/>
            </a:pPr>
            <a:r>
              <a:rPr lang="en-US" altLang="en-US" sz="2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FCSS is unique in Canada</a:t>
            </a:r>
          </a:p>
          <a:p>
            <a:pPr marL="865188" indent="-349250">
              <a:spcBef>
                <a:spcPts val="400"/>
              </a:spcBef>
              <a:buClr>
                <a:schemeClr val="accent1">
                  <a:lumMod val="50000"/>
                </a:schemeClr>
              </a:buClr>
              <a:buSzPct val="90000"/>
              <a:buFont typeface="Wingdings" panose="05000000000000000000" pitchFamily="2" charset="2"/>
              <a:buChar char="Ø"/>
            </a:pPr>
            <a:endParaRPr lang="en-US" altLang="en-US" sz="24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65188" indent="-349250">
              <a:spcBef>
                <a:spcPts val="400"/>
              </a:spcBef>
              <a:buClr>
                <a:schemeClr val="accent1">
                  <a:lumMod val="50000"/>
                </a:schemeClr>
              </a:buClr>
              <a:buSzPct val="90000"/>
              <a:buFont typeface="Wingdings" panose="05000000000000000000" pitchFamily="2" charset="2"/>
              <a:buChar char="Ø"/>
            </a:pPr>
            <a:r>
              <a:rPr lang="en-US" altLang="en-US" sz="2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80/20 partnership between municipalities or Métis settlements, and the province</a:t>
            </a:r>
          </a:p>
          <a:p>
            <a:pPr marL="865188" indent="-349250">
              <a:spcBef>
                <a:spcPts val="400"/>
              </a:spcBef>
              <a:buClr>
                <a:schemeClr val="accent1">
                  <a:lumMod val="50000"/>
                </a:schemeClr>
              </a:buClr>
              <a:buSzPct val="90000"/>
              <a:buNone/>
            </a:pPr>
            <a:endParaRPr lang="en-US" altLang="en-US" sz="24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65188" indent="-349250">
              <a:spcBef>
                <a:spcPts val="400"/>
              </a:spcBef>
              <a:buClr>
                <a:schemeClr val="accent1">
                  <a:lumMod val="50000"/>
                </a:schemeClr>
              </a:buClr>
              <a:buSzPct val="90000"/>
              <a:buFont typeface="Wingdings" panose="05000000000000000000" pitchFamily="2" charset="2"/>
              <a:buChar char="Ø"/>
            </a:pPr>
            <a:r>
              <a:rPr lang="en-US" altLang="en-US" sz="2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FCSS Act and Regulation</a:t>
            </a:r>
          </a:p>
          <a:p>
            <a:pPr marL="1196975" lvl="1" indent="-349250" defTabSz="798513">
              <a:spcBef>
                <a:spcPts val="400"/>
              </a:spcBef>
              <a:buClr>
                <a:schemeClr val="accent1">
                  <a:lumMod val="50000"/>
                </a:schemeClr>
              </a:buClr>
              <a:buSzPct val="90000"/>
              <a:buFontTx/>
              <a:buChar char="•"/>
            </a:pPr>
            <a:r>
              <a:rPr lang="en-US" altLang="en-US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sets out the mandate and requirements of FCSS Program</a:t>
            </a:r>
          </a:p>
          <a:p>
            <a:pPr marL="1196975" lvl="1" indent="-349250" defTabSz="798513">
              <a:spcBef>
                <a:spcPts val="400"/>
              </a:spcBef>
              <a:buClr>
                <a:schemeClr val="accent1">
                  <a:lumMod val="50000"/>
                </a:schemeClr>
              </a:buClr>
              <a:buSzPct val="90000"/>
              <a:buFontTx/>
              <a:buChar char="•"/>
            </a:pPr>
            <a:r>
              <a:rPr lang="en-US" altLang="en-US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describes the responsibilities and requirements of municipalities and Métis settlements, and the province, in providing FCSS locally</a:t>
            </a:r>
          </a:p>
          <a:p>
            <a:pPr marL="865188" indent="-349250">
              <a:spcBef>
                <a:spcPts val="400"/>
              </a:spcBef>
              <a:buClr>
                <a:schemeClr val="accent1">
                  <a:lumMod val="50000"/>
                </a:schemeClr>
              </a:buClr>
              <a:buSzPct val="90000"/>
              <a:buNone/>
            </a:pPr>
            <a:endParaRPr lang="en-US" altLang="en-US" sz="24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65188" indent="-349250">
              <a:spcBef>
                <a:spcPts val="400"/>
              </a:spcBef>
              <a:buClr>
                <a:schemeClr val="accent1">
                  <a:lumMod val="50000"/>
                </a:schemeClr>
              </a:buClr>
              <a:buSzPct val="90000"/>
              <a:buFont typeface="Wingdings" panose="05000000000000000000" pitchFamily="2" charset="2"/>
              <a:buChar char="Ø"/>
            </a:pPr>
            <a:r>
              <a:rPr lang="en-US" altLang="en-US" sz="2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communities “design and deliver </a:t>
            </a:r>
            <a:r>
              <a:rPr lang="en-US" altLang="en-US" sz="2400" u="sng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 programs </a:t>
            </a:r>
            <a:r>
              <a:rPr lang="en-US" altLang="en-US" sz="2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that are </a:t>
            </a:r>
            <a:r>
              <a:rPr lang="en-US" altLang="en-US" sz="2400" u="sng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preventive</a:t>
            </a:r>
            <a:r>
              <a:rPr lang="en-US" altLang="en-US" sz="2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 nature, provided at the </a:t>
            </a:r>
            <a:r>
              <a:rPr lang="en-US" altLang="en-US" sz="2400" u="sng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earliest opportunity</a:t>
            </a:r>
            <a:r>
              <a:rPr lang="en-US" altLang="en-US" sz="2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promote and enhance well being among individuals, families, and communities</a:t>
            </a:r>
            <a:r>
              <a:rPr lang="en-US" altLang="en-US" sz="24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  <a:endParaRPr lang="en-CA" altLang="en-US" sz="24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471331"/>
            <a:ext cx="10972800" cy="1143000"/>
          </a:xfrm>
        </p:spPr>
        <p:txBody>
          <a:bodyPr/>
          <a:lstStyle/>
          <a:p>
            <a:r>
              <a:rPr lang="en-US" b="1" i="1" dirty="0" smtClean="0">
                <a:solidFill>
                  <a:schemeClr val="accent1">
                    <a:lumMod val="75000"/>
                  </a:schemeClr>
                </a:solidFill>
              </a:rPr>
              <a:t>A Bit About FCSS</a:t>
            </a:r>
            <a:endParaRPr lang="en-US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9554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14153" y="1290766"/>
            <a:ext cx="10341032" cy="4557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SzPct val="90000"/>
              <a:buFont typeface="Wingdings" panose="05000000000000000000" pitchFamily="2" charset="2"/>
              <a:buChar char="Ø"/>
            </a:pPr>
            <a:r>
              <a:rPr lang="en-US" altLang="en-US" sz="26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Key </a:t>
            </a:r>
            <a:r>
              <a:rPr lang="en-US" altLang="en-US" sz="26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principle of </a:t>
            </a:r>
            <a:r>
              <a:rPr lang="en-US" altLang="en-US" sz="2600" u="sng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local decision-making</a:t>
            </a:r>
          </a:p>
          <a:p>
            <a:pPr marL="914400" lvl="1" indent="-398463">
              <a:buSzPct val="90000"/>
              <a:buFontTx/>
              <a:buChar char="•"/>
            </a:pPr>
            <a:r>
              <a:rPr lang="en-US" altLang="en-US" sz="26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Municipalities and Métis settlements decide how to allocate funding and resources to best meet needs and priorities of community</a:t>
            </a:r>
          </a:p>
          <a:p>
            <a:pPr>
              <a:buSzPct val="90000"/>
            </a:pPr>
            <a:endParaRPr lang="en-US" altLang="en-US" sz="26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SzPct val="90000"/>
              <a:buFont typeface="Wingdings" panose="05000000000000000000" pitchFamily="2" charset="2"/>
              <a:buChar char="Ø"/>
            </a:pPr>
            <a:r>
              <a:rPr lang="en-US" altLang="en-US" sz="26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Key </a:t>
            </a:r>
            <a:r>
              <a:rPr lang="en-US" altLang="en-US" sz="26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principle of </a:t>
            </a:r>
            <a:r>
              <a:rPr lang="en-US" altLang="en-US" sz="2600" u="sng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community development</a:t>
            </a:r>
          </a:p>
          <a:p>
            <a:pPr marL="914400" lvl="1" indent="-449263">
              <a:buSzPct val="90000"/>
              <a:buFontTx/>
              <a:buChar char="•"/>
            </a:pPr>
            <a:r>
              <a:rPr lang="en-US" altLang="en-US" sz="26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based on the belief that self help contributes to a sense of integrity, self-worth and  independence</a:t>
            </a:r>
          </a:p>
          <a:p>
            <a:pPr marL="914400" lvl="1" indent="-449263">
              <a:spcBef>
                <a:spcPts val="500"/>
              </a:spcBef>
              <a:buSzPct val="90000"/>
              <a:buFontTx/>
              <a:buChar char="•"/>
            </a:pPr>
            <a:r>
              <a:rPr lang="en-US" altLang="en-US" sz="26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“people helping people” approach to improving quality of life and build capacity of families and communities to prevent and/or deal with crisis situations should they arise</a:t>
            </a:r>
          </a:p>
        </p:txBody>
      </p:sp>
    </p:spTree>
    <p:extLst>
      <p:ext uri="{BB962C8B-B14F-4D97-AF65-F5344CB8AC3E}">
        <p14:creationId xmlns:p14="http://schemas.microsoft.com/office/powerpoint/2010/main" val="1112962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599" y="1828800"/>
            <a:ext cx="11161223" cy="490450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35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Services and Projects that </a:t>
            </a:r>
            <a:r>
              <a:rPr lang="en-US" sz="3500" u="sng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</a:t>
            </a:r>
            <a:r>
              <a:rPr lang="en-US" sz="35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be offered:</a:t>
            </a:r>
          </a:p>
          <a:p>
            <a:pPr marL="0" indent="0">
              <a:buNone/>
            </a:pPr>
            <a:endParaRPr lang="en-US" sz="1400" dirty="0" smtClean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Clr>
                <a:schemeClr val="accent1">
                  <a:lumMod val="50000"/>
                </a:schemeClr>
              </a:buClr>
              <a:buSzPct val="90000"/>
              <a:buFont typeface="Wingdings" panose="05000000000000000000" pitchFamily="2" charset="2"/>
              <a:buChar char="Ø"/>
            </a:pPr>
            <a:r>
              <a:rPr lang="en-US" altLang="en-US" sz="28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assist </a:t>
            </a:r>
            <a:r>
              <a:rPr lang="en-US" altLang="en-US" sz="28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communities to identify their social needs and develop responses to meet those needs, including:</a:t>
            </a:r>
          </a:p>
          <a:p>
            <a:pPr marL="914400" lvl="1" indent="-457200">
              <a:lnSpc>
                <a:spcPct val="120000"/>
              </a:lnSpc>
              <a:spcBef>
                <a:spcPts val="400"/>
              </a:spcBef>
              <a:buClr>
                <a:schemeClr val="accent1">
                  <a:lumMod val="50000"/>
                </a:schemeClr>
              </a:buClr>
              <a:buSzPct val="90000"/>
              <a:buFont typeface="Arial" panose="020B0604020202020204" pitchFamily="34" charset="0"/>
              <a:buChar char="•"/>
            </a:pPr>
            <a:r>
              <a:rPr lang="en-US" altLang="en-US" sz="28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raising public awareness around community issues</a:t>
            </a:r>
          </a:p>
          <a:p>
            <a:pPr marL="914400" lvl="1" indent="-457200">
              <a:lnSpc>
                <a:spcPct val="120000"/>
              </a:lnSpc>
              <a:spcBef>
                <a:spcPts val="400"/>
              </a:spcBef>
              <a:buClr>
                <a:schemeClr val="accent1">
                  <a:lumMod val="50000"/>
                </a:schemeClr>
              </a:buClr>
              <a:buSzPct val="90000"/>
              <a:buFont typeface="Arial" panose="020B0604020202020204" pitchFamily="34" charset="0"/>
              <a:buChar char="•"/>
            </a:pPr>
            <a:r>
              <a:rPr lang="en-US" altLang="en-US" sz="28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coordinating responses to identified issues</a:t>
            </a:r>
          </a:p>
          <a:p>
            <a:pPr marL="914400" lvl="1" indent="-457200">
              <a:lnSpc>
                <a:spcPct val="120000"/>
              </a:lnSpc>
              <a:spcBef>
                <a:spcPts val="400"/>
              </a:spcBef>
              <a:buClr>
                <a:schemeClr val="accent1">
                  <a:lumMod val="50000"/>
                </a:schemeClr>
              </a:buClr>
              <a:buSzPct val="90000"/>
              <a:buFont typeface="Arial" panose="020B0604020202020204" pitchFamily="34" charset="0"/>
              <a:buChar char="•"/>
            </a:pPr>
            <a:r>
              <a:rPr lang="en-US" altLang="en-US" sz="28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developing strategies for community advocacy</a:t>
            </a:r>
          </a:p>
          <a:p>
            <a:pPr marL="914400" lvl="1" indent="-457200">
              <a:lnSpc>
                <a:spcPct val="120000"/>
              </a:lnSpc>
              <a:spcBef>
                <a:spcPts val="400"/>
              </a:spcBef>
              <a:buClr>
                <a:schemeClr val="accent1">
                  <a:lumMod val="50000"/>
                </a:schemeClr>
              </a:buClr>
              <a:buSzPct val="90000"/>
              <a:buFont typeface="Arial" panose="020B0604020202020204" pitchFamily="34" charset="0"/>
              <a:buChar char="•"/>
            </a:pPr>
            <a:r>
              <a:rPr lang="en-US" altLang="en-US" sz="28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developing comprehensive social community plans and initiatives</a:t>
            </a:r>
          </a:p>
          <a:p>
            <a:pPr marL="914400" lvl="1" indent="-457200">
              <a:lnSpc>
                <a:spcPct val="120000"/>
              </a:lnSpc>
              <a:spcBef>
                <a:spcPts val="400"/>
              </a:spcBef>
              <a:buClr>
                <a:schemeClr val="accent1">
                  <a:lumMod val="50000"/>
                </a:schemeClr>
              </a:buClr>
              <a:buSzPct val="90000"/>
              <a:buFont typeface="Arial" panose="020B0604020202020204" pitchFamily="34" charset="0"/>
              <a:buChar char="•"/>
            </a:pPr>
            <a:r>
              <a:rPr lang="en-US" altLang="en-US" sz="28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research: surveys, forums, community assets/needs, environmental scans, service reviews, strategic planning, program planning</a:t>
            </a:r>
          </a:p>
          <a:p>
            <a:pPr marL="914400" lvl="1" indent="-457200">
              <a:lnSpc>
                <a:spcPct val="120000"/>
              </a:lnSpc>
              <a:spcBef>
                <a:spcPts val="400"/>
              </a:spcBef>
              <a:buClr>
                <a:schemeClr val="accent1">
                  <a:lumMod val="50000"/>
                </a:schemeClr>
              </a:buClr>
              <a:buSzPct val="90000"/>
              <a:buFont typeface="Arial" panose="020B0604020202020204" pitchFamily="34" charset="0"/>
              <a:buChar char="•"/>
            </a:pPr>
            <a:r>
              <a:rPr lang="en-US" altLang="en-US" sz="28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in-kind support to community-based groups (until they are able to sustain themselves) such as provision of office space, printing, photocopying, help with preparing proposals, etc</a:t>
            </a:r>
            <a:r>
              <a:rPr lang="en-US" altLang="en-US" sz="28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8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599" y="681648"/>
            <a:ext cx="10529733" cy="997527"/>
          </a:xfrm>
        </p:spPr>
        <p:txBody>
          <a:bodyPr>
            <a:normAutofit/>
          </a:bodyPr>
          <a:lstStyle/>
          <a:p>
            <a:r>
              <a:rPr lang="en-US" b="1" i="1" dirty="0" smtClean="0"/>
              <a:t>Eligible and Non-Eligible Services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1959118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548641" y="1113940"/>
            <a:ext cx="10906298" cy="54886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4163" indent="-284163">
              <a:buSzPct val="90000"/>
              <a:buFont typeface="Wingdings" panose="05000000000000000000" pitchFamily="2" charset="2"/>
              <a:buChar char="Ø"/>
            </a:pPr>
            <a:r>
              <a:rPr lang="en-US" altLang="en-US" sz="28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promote</a:t>
            </a:r>
            <a:r>
              <a:rPr lang="en-US" altLang="en-US" sz="28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encourage and support volunteer work in the </a:t>
            </a:r>
            <a:r>
              <a:rPr lang="en-US" altLang="en-US" sz="28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community</a:t>
            </a:r>
            <a:r>
              <a:rPr lang="en-US" altLang="en-US" sz="28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including:</a:t>
            </a:r>
          </a:p>
          <a:p>
            <a:pPr marL="692150" lvl="1" indent="-234950">
              <a:spcBef>
                <a:spcPts val="400"/>
              </a:spcBef>
              <a:buSzPct val="90000"/>
              <a:buFontTx/>
              <a:buChar char="•"/>
            </a:pPr>
            <a:r>
              <a:rPr lang="en-US" altLang="en-US" sz="2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recruitment, training and placement services</a:t>
            </a:r>
          </a:p>
          <a:p>
            <a:pPr marL="692150" lvl="1" indent="-234950">
              <a:spcBef>
                <a:spcPts val="400"/>
              </a:spcBef>
              <a:buSzPct val="90000"/>
              <a:buFontTx/>
              <a:buChar char="•"/>
            </a:pPr>
            <a:r>
              <a:rPr lang="en-US" altLang="en-US" sz="2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resources to support volunteers</a:t>
            </a:r>
          </a:p>
          <a:p>
            <a:pPr marL="692150" lvl="1" indent="-234950">
              <a:spcBef>
                <a:spcPts val="400"/>
              </a:spcBef>
              <a:buSzPct val="90000"/>
              <a:buFontTx/>
              <a:buChar char="•"/>
            </a:pPr>
            <a:r>
              <a:rPr lang="en-US" altLang="en-US" sz="2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volunteer recognition</a:t>
            </a:r>
          </a:p>
          <a:p>
            <a:pPr marL="692150" lvl="1" indent="-234950">
              <a:spcBef>
                <a:spcPts val="400"/>
              </a:spcBef>
              <a:buSzPct val="90000"/>
              <a:buFontTx/>
              <a:buChar char="•"/>
            </a:pPr>
            <a:r>
              <a:rPr lang="en-US" altLang="en-US" sz="2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coordination of volunteer services</a:t>
            </a:r>
          </a:p>
          <a:p>
            <a:pPr marL="284163" indent="-284163">
              <a:buSzPct val="75000"/>
            </a:pPr>
            <a:endParaRPr lang="en-US" altLang="en-US" sz="28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4163" indent="-284163">
              <a:buSzPct val="90000"/>
              <a:buFont typeface="Wingdings" panose="05000000000000000000" pitchFamily="2" charset="2"/>
              <a:buChar char="Ø"/>
            </a:pPr>
            <a:r>
              <a:rPr lang="en-US" altLang="en-US" sz="28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 the public of available services, including:</a:t>
            </a:r>
          </a:p>
          <a:p>
            <a:pPr marL="692150" lvl="1" indent="-234950">
              <a:spcBef>
                <a:spcPts val="400"/>
              </a:spcBef>
              <a:buSzPct val="90000"/>
              <a:buFontTx/>
              <a:buChar char="•"/>
            </a:pPr>
            <a:r>
              <a:rPr lang="en-US" altLang="en-US" sz="2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information and referral services</a:t>
            </a:r>
          </a:p>
          <a:p>
            <a:pPr marL="692150" lvl="1" indent="-234950">
              <a:spcBef>
                <a:spcPts val="400"/>
              </a:spcBef>
              <a:buSzPct val="90000"/>
              <a:buFontTx/>
              <a:buChar char="•"/>
            </a:pPr>
            <a:r>
              <a:rPr lang="en-US" altLang="en-US" sz="2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community information directories</a:t>
            </a:r>
          </a:p>
          <a:p>
            <a:pPr marL="692150" lvl="1" indent="-234950">
              <a:spcBef>
                <a:spcPts val="400"/>
              </a:spcBef>
              <a:buSzPct val="90000"/>
              <a:buFontTx/>
              <a:buChar char="•"/>
            </a:pPr>
            <a:r>
              <a:rPr lang="en-US" altLang="en-US" sz="2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newcomer services</a:t>
            </a:r>
          </a:p>
          <a:p>
            <a:pPr marL="692150" lvl="1" indent="-234950">
              <a:spcBef>
                <a:spcPts val="400"/>
              </a:spcBef>
              <a:buSzPct val="90000"/>
              <a:buFontTx/>
              <a:buChar char="•"/>
            </a:pPr>
            <a:r>
              <a:rPr lang="en-US" altLang="en-US" sz="2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interagency coordination</a:t>
            </a:r>
          </a:p>
          <a:p>
            <a:pPr marL="284163" indent="-284163">
              <a:buSzPct val="90000"/>
            </a:pPr>
            <a:endParaRPr lang="en-US" altLang="en-US" sz="20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9097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548641" y="1662577"/>
            <a:ext cx="10906298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4163" indent="-284163">
              <a:buSzPct val="90000"/>
              <a:buFont typeface="Wingdings" panose="05000000000000000000" pitchFamily="2" charset="2"/>
              <a:buChar char="Ø"/>
            </a:pPr>
            <a:r>
              <a:rPr lang="en-US" altLang="en-US" sz="28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enrich and strengthen family life by developing skills so people can function more effectively within their own environment, including:</a:t>
            </a:r>
          </a:p>
          <a:p>
            <a:pPr marL="692150" lvl="1" indent="-234950">
              <a:spcBef>
                <a:spcPts val="400"/>
              </a:spcBef>
              <a:buSzPct val="90000"/>
              <a:buFontTx/>
              <a:buChar char="•"/>
            </a:pPr>
            <a:r>
              <a:rPr lang="en-US" altLang="en-US" sz="2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mentoring programs</a:t>
            </a:r>
          </a:p>
          <a:p>
            <a:pPr marL="692150" lvl="1" indent="-234950">
              <a:spcBef>
                <a:spcPts val="400"/>
              </a:spcBef>
              <a:buSzPct val="90000"/>
              <a:buFontTx/>
              <a:buChar char="•"/>
            </a:pPr>
            <a:r>
              <a:rPr lang="en-US" altLang="en-US" sz="2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parenting and family life education and development programs</a:t>
            </a:r>
          </a:p>
          <a:p>
            <a:pPr marL="692150" lvl="1" indent="-234950">
              <a:spcBef>
                <a:spcPts val="400"/>
              </a:spcBef>
              <a:buSzPct val="90000"/>
              <a:buFontTx/>
              <a:buChar char="•"/>
            </a:pPr>
            <a:r>
              <a:rPr lang="en-US" altLang="en-US" sz="2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programs for single adults and single parents</a:t>
            </a:r>
          </a:p>
          <a:p>
            <a:pPr marL="692150" lvl="1" indent="-234950">
              <a:spcBef>
                <a:spcPts val="400"/>
              </a:spcBef>
              <a:buSzPct val="90000"/>
              <a:buFontTx/>
              <a:buChar char="•"/>
            </a:pPr>
            <a:r>
              <a:rPr lang="en-US" altLang="en-US" sz="2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courses designed to enhance self-awareness and personal growth</a:t>
            </a:r>
          </a:p>
          <a:p>
            <a:pPr marL="692150" lvl="1" indent="-234950">
              <a:spcBef>
                <a:spcPts val="400"/>
              </a:spcBef>
              <a:buSzPct val="90000"/>
              <a:buFontTx/>
              <a:buChar char="•"/>
            </a:pPr>
            <a:r>
              <a:rPr lang="en-US" altLang="en-US" sz="2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individual, family and group counselling services that are educational and not treatment oriented</a:t>
            </a:r>
          </a:p>
          <a:p>
            <a:pPr marL="692150" lvl="1" indent="-234950">
              <a:spcBef>
                <a:spcPts val="400"/>
              </a:spcBef>
              <a:buSzPct val="90000"/>
              <a:buFontTx/>
              <a:buChar char="•"/>
            </a:pPr>
            <a:r>
              <a:rPr lang="en-US" altLang="en-US" sz="2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youth development and leadership </a:t>
            </a:r>
            <a:r>
              <a:rPr lang="en-US" altLang="en-US" sz="24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services</a:t>
            </a:r>
            <a:endParaRPr lang="en-US" altLang="en-US" sz="24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5522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548641" y="1413202"/>
            <a:ext cx="10906298" cy="5068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4163" indent="-284163">
              <a:buSzPct val="90000"/>
              <a:buFont typeface="Wingdings" panose="05000000000000000000" pitchFamily="2" charset="2"/>
              <a:buChar char="Ø"/>
            </a:pPr>
            <a:r>
              <a:rPr lang="en-US" altLang="en-US" sz="28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enhance quality of life of the retired and semi-retired, including:</a:t>
            </a:r>
          </a:p>
          <a:p>
            <a:pPr marL="692150" lvl="1" indent="-234950">
              <a:spcBef>
                <a:spcPts val="400"/>
              </a:spcBef>
              <a:buSzPct val="90000"/>
              <a:buFontTx/>
              <a:buChar char="•"/>
            </a:pPr>
            <a:r>
              <a:rPr lang="en-US" altLang="en-US" sz="2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home support services</a:t>
            </a:r>
          </a:p>
          <a:p>
            <a:pPr marL="692150" lvl="1" indent="-234950">
              <a:spcBef>
                <a:spcPts val="400"/>
              </a:spcBef>
              <a:buSzPct val="90000"/>
              <a:buFontTx/>
              <a:buChar char="•"/>
            </a:pPr>
            <a:r>
              <a:rPr lang="en-US" altLang="en-US" sz="2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education and information services</a:t>
            </a:r>
          </a:p>
          <a:p>
            <a:pPr marL="692150" lvl="1" indent="-234950">
              <a:spcBef>
                <a:spcPts val="400"/>
              </a:spcBef>
              <a:buSzPct val="90000"/>
              <a:buFontTx/>
              <a:buChar char="•"/>
            </a:pPr>
            <a:r>
              <a:rPr lang="en-US" altLang="en-US" sz="2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coordination of seniors services and programs</a:t>
            </a:r>
          </a:p>
          <a:p>
            <a:pPr marL="692150" lvl="1" indent="-234950">
              <a:spcBef>
                <a:spcPts val="400"/>
              </a:spcBef>
              <a:buSzPct val="90000"/>
              <a:buFontTx/>
              <a:buChar char="•"/>
            </a:pPr>
            <a:r>
              <a:rPr lang="en-US" altLang="en-US" sz="2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self-help socialization activities</a:t>
            </a:r>
          </a:p>
          <a:p>
            <a:pPr marL="284163" indent="-284163">
              <a:buSzPct val="75000"/>
            </a:pPr>
            <a:endParaRPr lang="en-US" altLang="en-US" sz="24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4163" indent="-284163">
              <a:buSzPct val="90000"/>
              <a:buFont typeface="Wingdings" panose="05000000000000000000" pitchFamily="2" charset="2"/>
              <a:buChar char="Ø"/>
            </a:pPr>
            <a:r>
              <a:rPr lang="en-US" altLang="en-US" sz="28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promote the social development of children and their families, including:</a:t>
            </a:r>
          </a:p>
          <a:p>
            <a:pPr marL="692150" lvl="1" indent="-234950">
              <a:spcBef>
                <a:spcPts val="400"/>
              </a:spcBef>
              <a:buSzPct val="90000"/>
              <a:buFontTx/>
              <a:buChar char="•"/>
            </a:pPr>
            <a:r>
              <a:rPr lang="en-US" altLang="en-US" sz="2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parent-child development activities</a:t>
            </a:r>
          </a:p>
          <a:p>
            <a:pPr marL="692150" lvl="1" indent="-234950">
              <a:spcBef>
                <a:spcPts val="400"/>
              </a:spcBef>
              <a:buSzPct val="90000"/>
              <a:buFontTx/>
              <a:buChar char="•"/>
            </a:pPr>
            <a:r>
              <a:rPr lang="en-US" altLang="en-US" sz="2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early childhood development services for children 0-6 (excluding childcare)</a:t>
            </a:r>
          </a:p>
          <a:p>
            <a:pPr marL="692150" lvl="1" indent="-234950">
              <a:spcBef>
                <a:spcPts val="400"/>
              </a:spcBef>
              <a:buSzPct val="90000"/>
              <a:buFontTx/>
              <a:buChar char="•"/>
            </a:pPr>
            <a:r>
              <a:rPr lang="en-US" altLang="en-US" sz="2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 services for young children aged </a:t>
            </a:r>
            <a:r>
              <a:rPr lang="en-US" altLang="en-US" sz="24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6-12</a:t>
            </a:r>
            <a:endParaRPr lang="en-US" altLang="en-US" sz="24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8235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7556" y="2866504"/>
            <a:ext cx="10972800" cy="3102040"/>
          </a:xfrm>
        </p:spPr>
        <p:txBody>
          <a:bodyPr>
            <a:normAutofit/>
          </a:bodyPr>
          <a:lstStyle/>
          <a:p>
            <a:pPr marL="284163" indent="-284163">
              <a:spcBef>
                <a:spcPts val="800"/>
              </a:spcBef>
              <a:buClr>
                <a:schemeClr val="accent1">
                  <a:lumMod val="50000"/>
                </a:schemeClr>
              </a:buClr>
              <a:buSzPct val="90000"/>
              <a:buFont typeface="Wingdings" panose="05000000000000000000" pitchFamily="2" charset="2"/>
              <a:buChar char="Ø"/>
            </a:pPr>
            <a:r>
              <a:rPr lang="en-US" altLang="en-US" sz="28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provide primarily for recreational needs or leisure time pursuits</a:t>
            </a:r>
          </a:p>
          <a:p>
            <a:pPr marL="284163" indent="-284163">
              <a:spcBef>
                <a:spcPts val="800"/>
              </a:spcBef>
              <a:buClr>
                <a:schemeClr val="accent1">
                  <a:lumMod val="50000"/>
                </a:schemeClr>
              </a:buClr>
              <a:buSzPct val="90000"/>
              <a:buFont typeface="Wingdings" panose="05000000000000000000" pitchFamily="2" charset="2"/>
              <a:buChar char="Ø"/>
            </a:pPr>
            <a:r>
              <a:rPr lang="en-US" altLang="en-US" sz="28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offer direct assistance, including money, food, clothing or shelter to sustain an individual or family</a:t>
            </a:r>
          </a:p>
          <a:p>
            <a:pPr marL="284163" indent="-284163">
              <a:spcBef>
                <a:spcPts val="800"/>
              </a:spcBef>
              <a:buClr>
                <a:schemeClr val="accent1">
                  <a:lumMod val="50000"/>
                </a:schemeClr>
              </a:buClr>
              <a:buSzPct val="90000"/>
              <a:buFont typeface="Wingdings" panose="05000000000000000000" pitchFamily="2" charset="2"/>
              <a:buChar char="Ø"/>
            </a:pPr>
            <a:r>
              <a:rPr lang="en-US" altLang="en-US" sz="28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 primarily rehabilitative in nature</a:t>
            </a:r>
          </a:p>
          <a:p>
            <a:pPr marL="284163" indent="-284163">
              <a:spcBef>
                <a:spcPts val="800"/>
              </a:spcBef>
              <a:buClr>
                <a:schemeClr val="accent1">
                  <a:lumMod val="50000"/>
                </a:schemeClr>
              </a:buClr>
              <a:buSzPct val="90000"/>
              <a:buFont typeface="Wingdings" panose="05000000000000000000" pitchFamily="2" charset="2"/>
              <a:buChar char="Ø"/>
            </a:pPr>
            <a:r>
              <a:rPr lang="en-US" altLang="en-US" sz="28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duplicate services that are the responsibility of government or government </a:t>
            </a:r>
            <a:r>
              <a:rPr lang="en-US" altLang="en-US" sz="28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agency</a:t>
            </a:r>
            <a:endParaRPr lang="en-US" altLang="en-US" sz="28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1103091"/>
            <a:ext cx="10972800" cy="1440596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Services provided under a local FCSS program </a:t>
            </a:r>
            <a:r>
              <a:rPr lang="en-US" u="sng" dirty="0" smtClean="0">
                <a:solidFill>
                  <a:schemeClr val="accent1">
                    <a:lumMod val="75000"/>
                  </a:schemeClr>
                </a:solidFill>
              </a:rPr>
              <a:t>must not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9883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sentation on brainstorming">
  <a:themeElements>
    <a:clrScheme name="Gree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none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 on brainstorming" id="{C229246F-E851-40FB-8E1D-535DCA6AFD71}" vid="{8D346C02-FE09-4A8E-BC58-EB73E373F09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93BE57A2-D666-4652-B423-3EEF5C79D95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Business brainstorming presentation</Template>
  <TotalTime>0</TotalTime>
  <Words>1015</Words>
  <Application>Microsoft Office PowerPoint</Application>
  <PresentationFormat>Widescreen</PresentationFormat>
  <Paragraphs>184</Paragraphs>
  <Slides>19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8" baseType="lpstr">
      <vt:lpstr>Arial</vt:lpstr>
      <vt:lpstr>Arial Narrow</vt:lpstr>
      <vt:lpstr>Calibri</vt:lpstr>
      <vt:lpstr>Century Gothic</vt:lpstr>
      <vt:lpstr>Palatino Linotype</vt:lpstr>
      <vt:lpstr>Times New Roman</vt:lpstr>
      <vt:lpstr>Wingdings</vt:lpstr>
      <vt:lpstr>Wingdings 2</vt:lpstr>
      <vt:lpstr>Presentation on brainstorming</vt:lpstr>
      <vt:lpstr>FCSS 101 </vt:lpstr>
      <vt:lpstr>Family and Community Support Services (FCSS)</vt:lpstr>
      <vt:lpstr>A Bit About FCSS</vt:lpstr>
      <vt:lpstr>PowerPoint Presentation</vt:lpstr>
      <vt:lpstr>Eligible and Non-Eligible Services</vt:lpstr>
      <vt:lpstr>PowerPoint Presentation</vt:lpstr>
      <vt:lpstr>PowerPoint Presentation</vt:lpstr>
      <vt:lpstr>PowerPoint Presentation</vt:lpstr>
      <vt:lpstr>Services provided under a local FCSS program must not</vt:lpstr>
      <vt:lpstr>Expenditures of a local FCSS program shall not include</vt:lpstr>
      <vt:lpstr>Local FCSS Program Delivery</vt:lpstr>
      <vt:lpstr>PowerPoint Presentation</vt:lpstr>
      <vt:lpstr>PowerPoint Presentation</vt:lpstr>
      <vt:lpstr>FCSS Programs In Alberta</vt:lpstr>
      <vt:lpstr>PowerPoint Presentation</vt:lpstr>
      <vt:lpstr>Alberta Community &amp; Social Services –  FCSS Team</vt:lpstr>
      <vt:lpstr>FCSS Association of Alberta</vt:lpstr>
      <vt:lpstr>Key FCSSAA Initiatives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2015-03-31T18:24:53Z</dcterms:created>
  <dcterms:modified xsi:type="dcterms:W3CDTF">2021-07-05T20:06:59Z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TC034606379991</vt:lpwstr>
  </property>
</Properties>
</file>